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1" r:id="rId4"/>
    <p:sldId id="292" r:id="rId5"/>
    <p:sldId id="258" r:id="rId6"/>
    <p:sldId id="259" r:id="rId7"/>
    <p:sldId id="278" r:id="rId8"/>
    <p:sldId id="261" r:id="rId9"/>
    <p:sldId id="260" r:id="rId10"/>
    <p:sldId id="262" r:id="rId11"/>
    <p:sldId id="263" r:id="rId12"/>
    <p:sldId id="265" r:id="rId13"/>
    <p:sldId id="266" r:id="rId14"/>
    <p:sldId id="267" r:id="rId15"/>
    <p:sldId id="279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6" r:id="rId24"/>
    <p:sldId id="275" r:id="rId25"/>
    <p:sldId id="277" r:id="rId26"/>
    <p:sldId id="280" r:id="rId27"/>
    <p:sldId id="281" r:id="rId28"/>
    <p:sldId id="282" r:id="rId29"/>
    <p:sldId id="283" r:id="rId30"/>
    <p:sldId id="284" r:id="rId31"/>
    <p:sldId id="287" r:id="rId32"/>
    <p:sldId id="288" r:id="rId33"/>
    <p:sldId id="289" r:id="rId34"/>
    <p:sldId id="290" r:id="rId35"/>
    <p:sldId id="285" r:id="rId36"/>
    <p:sldId id="286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11" r:id="rId54"/>
    <p:sldId id="313" r:id="rId55"/>
    <p:sldId id="314" r:id="rId56"/>
    <p:sldId id="309" r:id="rId57"/>
    <p:sldId id="310" r:id="rId58"/>
    <p:sldId id="315" r:id="rId59"/>
    <p:sldId id="316" r:id="rId60"/>
    <p:sldId id="318" r:id="rId61"/>
    <p:sldId id="317" r:id="rId62"/>
    <p:sldId id="312" r:id="rId6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AD77-971D-7D12-ACA5-2CF5A9CB0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FD1CB-50E5-B81B-92FF-9A83E1FB1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58A75-EF90-E00B-1CC8-509FC01D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F0C0-778C-53FD-E779-4E4D9AC46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73049-7899-7D9D-6F18-7478FE00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939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9DDD3-957A-50FF-E4A0-72511AB1F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2F46E-F90E-6A6A-8651-0AA7088D5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6FD7-4954-9202-129F-AA154984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367D8-8879-CD3F-DBD7-D93AE17D7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DF3F3-C97E-746F-02A1-C75C6DEB1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83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282AC2-0C66-81A5-7717-A059F7535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B19D9D-4D40-DA45-DC27-54C0EB550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279E5-1744-DE64-E0BD-7EA714A2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DECB8-337C-8D4F-FFBB-03F07C138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11F0D-15B6-A23E-7EEA-46E7B47A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338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0F82A-3628-F62F-7401-00BDA5C88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946B7-2C4A-B1E1-AF73-9408FB295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9D9BF-5642-2472-F8AC-9FCF6D347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DCE9F-BD11-5FB8-48C7-32CB99F86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6F15D-5193-E5A2-5B2B-DA0A722C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110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C0B24-EAC1-1E18-F8A9-9176F5FC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9F113-2754-3E0B-3B95-A0F851633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2C871-7AAD-F849-E336-4C62C0718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FE1A6-9608-0EB8-0AC2-E4585E41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AE92D-AA7E-F37F-4730-16ADD5B8C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6662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6017-36D9-DDEA-BE33-0A1D149B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773DE-1F45-7E35-A207-71FACA68C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D788B-62F5-7A28-71CC-F1AE981C3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FC320-D9AB-2E26-17FC-4F5546D7B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BAAB6-C70C-0441-45D6-1C4425EDB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895A1-D5D7-1628-7CA0-43FF1760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94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B1A4-F96D-2D2F-13EF-A94D6BB8A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D297E-1A7A-1828-D3DC-A18B1C4C6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280AE-18F1-6427-55E8-70A303ECB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A2F315-34F2-32D1-EE83-1CADB1DEDC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584C9-F368-A3A6-F329-E1F08D163D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022B40-9D29-C415-D497-D2965F6B2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0EB660-B849-8019-75B3-A1E2E79C8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5EB3E-DA01-42E8-74D3-30E00880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5834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15B76-81A5-EDBB-EC5D-DB9521622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12E84C-3C05-A815-8F4C-543971424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C31659-D700-0919-0715-AD44F720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837B2-831C-3D61-5BB3-4608406E2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32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1F8B52-892C-508A-5479-15140EAC6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C3DA52-F6BF-3294-8237-58BEE418E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A72A6-2605-7FD1-23FB-2E707067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28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38679-E505-96CA-8043-12E256B57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5254F-293D-3E6F-5CBC-48FC9CA0D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A07CA-11A4-C29C-B147-71D8541CF2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B769B-8148-C5F1-C220-2BFF9221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5D004-A5D9-0201-BB97-C2C1644A4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6A2A4-EC90-83FF-C2A9-BF9A02DF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462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D8FD4-72E4-3FF2-A75E-E58B8BDF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5A539-F2DC-F8F9-EC3C-99A6FE6458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F5C9E-6D2C-CC31-8BE0-1CD5EDFA0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C1E74-F059-B23A-A9E3-1DB03C9D3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EAC34-216E-0D95-9841-D4B2A25F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8E16F-A2C7-C182-00DB-DAC1D0B20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526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7070B2-BB13-F6C4-6917-F4CBF442A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FDA99-E331-7704-FD06-E0D402909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1710F-41F4-AEA3-D714-524E447F9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61DA7-30FB-4709-9B78-F0FED496AA81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D1F97-BDE2-AA27-319A-8319EA71C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B0832-DCD2-8018-F276-D8E7375BA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2917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fr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spring.io/blog/2019/11/21/spring-security-lambda-dsl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3A56B-5BE4-9505-09AB-B05D602C4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Design Patterns</a:t>
            </a:r>
            <a:br>
              <a:rPr lang="fr-FR" dirty="0"/>
            </a:br>
            <a:r>
              <a:rPr lang="fr-FR" dirty="0" err="1"/>
              <a:t>Glossary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58283-A7DE-D3FC-8283-79AA49C9F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1148"/>
            <a:ext cx="9144000" cy="546652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4015895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</a:t>
            </a:r>
            <a:r>
              <a:rPr lang="fr-FR" dirty="0" err="1"/>
              <a:t>AbstractFactory</a:t>
            </a:r>
            <a:r>
              <a:rPr lang="fr-FR" dirty="0"/>
              <a:t> Kit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81C87-0702-06DB-4F03-D52F01A1D5E0}"/>
              </a:ext>
            </a:extLst>
          </p:cNvPr>
          <p:cNvSpPr txBox="1"/>
          <p:nvPr/>
        </p:nvSpPr>
        <p:spPr>
          <a:xfrm>
            <a:off x="153802" y="1761481"/>
            <a:ext cx="22980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 java </a:t>
            </a:r>
            <a:r>
              <a:rPr lang="fr-FR" dirty="0" err="1"/>
              <a:t>awt</a:t>
            </a:r>
            <a:r>
              <a:rPr lang="fr-FR" dirty="0"/>
              <a:t> … </a:t>
            </a:r>
          </a:p>
          <a:p>
            <a:r>
              <a:rPr lang="fr-FR" dirty="0"/>
              <a:t>« </a:t>
            </a:r>
            <a:r>
              <a:rPr lang="fr-FR" dirty="0" err="1"/>
              <a:t>java.awt.Toolkit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/>
              <a:t>… to support </a:t>
            </a:r>
            <a:r>
              <a:rPr lang="fr-FR" dirty="0" err="1"/>
              <a:t>different</a:t>
            </a:r>
            <a:r>
              <a:rPr lang="fr-FR" dirty="0"/>
              <a:t> </a:t>
            </a:r>
          </a:p>
          <a:p>
            <a:r>
              <a:rPr lang="fr-FR" dirty="0" err="1"/>
              <a:t>Systems</a:t>
            </a:r>
            <a:r>
              <a:rPr lang="fr-FR" dirty="0"/>
              <a:t>:</a:t>
            </a:r>
          </a:p>
          <a:p>
            <a:r>
              <a:rPr lang="fr-FR" dirty="0"/>
              <a:t>Unix, </a:t>
            </a:r>
            <a:r>
              <a:rPr lang="fr-FR" dirty="0" err="1"/>
              <a:t>Windows,Mac</a:t>
            </a:r>
            <a:r>
              <a:rPr lang="fr-FR" dirty="0"/>
              <a:t>, 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E485A0-149D-F67D-7699-9EC117BAF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867" y="1548234"/>
            <a:ext cx="3720609" cy="5194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7738CA-AA43-133C-0BAF-7B70208C4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901" y="3319233"/>
            <a:ext cx="4008467" cy="2857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83D8C6-EF09-F379-CC1A-4C360965AC2A}"/>
              </a:ext>
            </a:extLst>
          </p:cNvPr>
          <p:cNvSpPr txBox="1"/>
          <p:nvPr/>
        </p:nvSpPr>
        <p:spPr>
          <a:xfrm>
            <a:off x="7343249" y="2328074"/>
            <a:ext cx="3853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Windows </a:t>
            </a:r>
            <a:r>
              <a:rPr lang="fr-FR" dirty="0" err="1"/>
              <a:t>implementation</a:t>
            </a:r>
            <a:r>
              <a:rPr lang="fr-FR" dirty="0"/>
              <a:t>:</a:t>
            </a:r>
            <a:br>
              <a:rPr lang="fr-FR" dirty="0"/>
            </a:br>
            <a:endParaRPr lang="fr-FR" dirty="0"/>
          </a:p>
          <a:p>
            <a:r>
              <a:rPr lang="fr-FR" dirty="0"/>
              <a:t>class </a:t>
            </a:r>
            <a:r>
              <a:rPr lang="fr-FR" dirty="0" err="1"/>
              <a:t>Wtoolkit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Toolkit {</a:t>
            </a:r>
          </a:p>
        </p:txBody>
      </p:sp>
    </p:spTree>
    <p:extLst>
      <p:ext uri="{BB962C8B-B14F-4D97-AF65-F5344CB8AC3E}">
        <p14:creationId xmlns:p14="http://schemas.microsoft.com/office/powerpoint/2010/main" val="393337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Builder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EE1A72-0067-1924-58C9-4ACBF639463C}"/>
              </a:ext>
            </a:extLst>
          </p:cNvPr>
          <p:cNvSpPr txBox="1"/>
          <p:nvPr/>
        </p:nvSpPr>
        <p:spPr>
          <a:xfrm>
            <a:off x="1452943" y="1690688"/>
            <a:ext cx="10216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Separate the construction of a complex object from its representation,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allowing the same construction process to create various representations.</a:t>
            </a:r>
            <a:endParaRPr lang="fr-FR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A12B-C555-B192-E5E7-FACB7A622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240" y="3291005"/>
            <a:ext cx="8193815" cy="284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631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/>
              <a:t>@Builder in Lombok</a:t>
            </a:r>
            <a:br>
              <a:rPr lang="fr-FR" dirty="0"/>
            </a:br>
            <a:r>
              <a:rPr lang="fr-FR" dirty="0" err="1"/>
              <a:t>temporary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for building an immutable 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D13D5-0FB1-8331-131C-622628AA931A}"/>
              </a:ext>
            </a:extLst>
          </p:cNvPr>
          <p:cNvSpPr txBox="1"/>
          <p:nvPr/>
        </p:nvSpPr>
        <p:spPr>
          <a:xfrm>
            <a:off x="190733" y="2674633"/>
            <a:ext cx="224882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@Builder</a:t>
            </a:r>
          </a:p>
          <a:p>
            <a:r>
              <a:rPr lang="fr-FR" dirty="0"/>
              <a:t>class  </a:t>
            </a:r>
            <a:r>
              <a:rPr lang="fr-FR" dirty="0" err="1"/>
              <a:t>ImmutableA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field1;</a:t>
            </a:r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field2;</a:t>
            </a:r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field3;</a:t>
            </a:r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DF73D-EE4E-4EE1-9982-A33B7C882A16}"/>
              </a:ext>
            </a:extLst>
          </p:cNvPr>
          <p:cNvSpPr txBox="1"/>
          <p:nvPr/>
        </p:nvSpPr>
        <p:spPr>
          <a:xfrm>
            <a:off x="3334620" y="1816009"/>
            <a:ext cx="468596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 </a:t>
            </a:r>
            <a:r>
              <a:rPr lang="fr-FR" dirty="0" err="1"/>
              <a:t>ImmutableA</a:t>
            </a:r>
            <a:r>
              <a:rPr lang="fr-FR" dirty="0"/>
              <a:t> {</a:t>
            </a:r>
          </a:p>
          <a:p>
            <a:r>
              <a:rPr lang="fr-FR" dirty="0"/>
              <a:t>    </a:t>
            </a:r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field1, field2 ….</a:t>
            </a:r>
          </a:p>
          <a:p>
            <a:endParaRPr lang="fr-FR" dirty="0"/>
          </a:p>
          <a:p>
            <a:r>
              <a:rPr lang="fr-FR" dirty="0"/>
              <a:t>   </a:t>
            </a:r>
            <a:r>
              <a:rPr lang="fr-FR" dirty="0" err="1"/>
              <a:t>protected</a:t>
            </a:r>
            <a:r>
              <a:rPr lang="fr-FR" dirty="0"/>
              <a:t> </a:t>
            </a:r>
            <a:r>
              <a:rPr lang="fr-FR" dirty="0" err="1"/>
              <a:t>ImmutableA</a:t>
            </a:r>
            <a:r>
              <a:rPr lang="fr-FR" dirty="0"/>
              <a:t>(</a:t>
            </a:r>
            <a:r>
              <a:rPr lang="fr-FR" dirty="0" err="1"/>
              <a:t>ImmutableABuilder</a:t>
            </a:r>
            <a:r>
              <a:rPr lang="fr-FR" dirty="0"/>
              <a:t> b){</a:t>
            </a:r>
            <a:br>
              <a:rPr lang="fr-FR" dirty="0"/>
            </a:br>
            <a:r>
              <a:rPr lang="fr-FR" dirty="0"/>
              <a:t>      this.field1 = b.field1;</a:t>
            </a:r>
          </a:p>
          <a:p>
            <a:r>
              <a:rPr lang="fr-FR" dirty="0"/>
              <a:t>      this.field2 = b.field2; </a:t>
            </a:r>
            <a:br>
              <a:rPr lang="fr-FR" dirty="0"/>
            </a:br>
            <a:r>
              <a:rPr lang="fr-FR" dirty="0"/>
              <a:t>      this.field3 = b.field3;</a:t>
            </a:r>
          </a:p>
          <a:p>
            <a:r>
              <a:rPr lang="fr-FR" dirty="0"/>
              <a:t>   }</a:t>
            </a:r>
          </a:p>
          <a:p>
            <a:r>
              <a:rPr lang="fr-FR" dirty="0"/>
              <a:t>   public </a:t>
            </a:r>
            <a:r>
              <a:rPr lang="fr-FR" dirty="0" err="1"/>
              <a:t>static</a:t>
            </a:r>
            <a:r>
              <a:rPr lang="fr-FR" dirty="0"/>
              <a:t> Builder  </a:t>
            </a:r>
            <a:r>
              <a:rPr lang="fr-FR" dirty="0" err="1"/>
              <a:t>builder</a:t>
            </a:r>
            <a:r>
              <a:rPr lang="fr-FR" dirty="0"/>
              <a:t>() { </a:t>
            </a:r>
          </a:p>
          <a:p>
            <a:r>
              <a:rPr lang="fr-FR" dirty="0"/>
              <a:t>        return new Builder(); </a:t>
            </a:r>
          </a:p>
          <a:p>
            <a:r>
              <a:rPr lang="fr-FR" dirty="0"/>
              <a:t>   }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45A7573-3E4C-DEA9-F171-F814F624782E}"/>
              </a:ext>
            </a:extLst>
          </p:cNvPr>
          <p:cNvSpPr/>
          <p:nvPr/>
        </p:nvSpPr>
        <p:spPr>
          <a:xfrm rot="19030604">
            <a:off x="2730363" y="3273424"/>
            <a:ext cx="740496" cy="403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396FB3C-C08A-8563-FEF8-BA6B6DB6F081}"/>
              </a:ext>
            </a:extLst>
          </p:cNvPr>
          <p:cNvSpPr/>
          <p:nvPr/>
        </p:nvSpPr>
        <p:spPr>
          <a:xfrm rot="2763934">
            <a:off x="2881340" y="5246789"/>
            <a:ext cx="740496" cy="403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80168E-DCC4-B2B6-94D3-7C49A2C0760C}"/>
              </a:ext>
            </a:extLst>
          </p:cNvPr>
          <p:cNvSpPr txBox="1"/>
          <p:nvPr/>
        </p:nvSpPr>
        <p:spPr>
          <a:xfrm>
            <a:off x="6514399" y="3475377"/>
            <a:ext cx="609506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dirty="0"/>
              <a:t>   public </a:t>
            </a:r>
            <a:r>
              <a:rPr lang="fr-FR" dirty="0" err="1"/>
              <a:t>static</a:t>
            </a:r>
            <a:r>
              <a:rPr lang="fr-FR" dirty="0"/>
              <a:t> class Builder {</a:t>
            </a:r>
          </a:p>
          <a:p>
            <a:r>
              <a:rPr lang="fr-FR" dirty="0"/>
              <a:t>  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field2, field3; // </a:t>
            </a:r>
            <a:r>
              <a:rPr lang="fr-FR" dirty="0">
                <a:sym typeface="Wingdings" panose="05000000000000000000" pitchFamily="2" charset="2"/>
              </a:rPr>
              <a:t> NOT final !!!</a:t>
            </a:r>
          </a:p>
          <a:p>
            <a:br>
              <a:rPr lang="fr-FR" dirty="0">
                <a:sym typeface="Wingdings" panose="05000000000000000000" pitchFamily="2" charset="2"/>
              </a:rPr>
            </a:br>
            <a:r>
              <a:rPr lang="fr-FR" dirty="0">
                <a:sym typeface="Wingdings" panose="05000000000000000000" pitchFamily="2" charset="2"/>
              </a:rPr>
              <a:t>       public </a:t>
            </a:r>
            <a:r>
              <a:rPr lang="fr-FR" dirty="0"/>
              <a:t>Builder field1(</a:t>
            </a:r>
            <a:r>
              <a:rPr lang="fr-FR" dirty="0" err="1"/>
              <a:t>int</a:t>
            </a:r>
            <a:r>
              <a:rPr lang="fr-FR" dirty="0"/>
              <a:t> p) { this.field1 = p; return </a:t>
            </a:r>
            <a:r>
              <a:rPr lang="fr-FR" dirty="0" err="1"/>
              <a:t>this</a:t>
            </a:r>
            <a:r>
              <a:rPr lang="fr-FR" dirty="0"/>
              <a:t>;}</a:t>
            </a:r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       public </a:t>
            </a:r>
            <a:r>
              <a:rPr lang="fr-FR" dirty="0"/>
              <a:t>Builder field2(</a:t>
            </a:r>
            <a:r>
              <a:rPr lang="fr-FR" dirty="0" err="1"/>
              <a:t>int</a:t>
            </a:r>
            <a:r>
              <a:rPr lang="fr-FR" dirty="0"/>
              <a:t> p) { this.field2 = p; return </a:t>
            </a:r>
            <a:r>
              <a:rPr lang="fr-FR" dirty="0" err="1"/>
              <a:t>this</a:t>
            </a:r>
            <a:r>
              <a:rPr lang="fr-FR" dirty="0"/>
              <a:t>;}</a:t>
            </a:r>
            <a:endParaRPr lang="fr-FR" dirty="0">
              <a:sym typeface="Wingdings" panose="05000000000000000000" pitchFamily="2" charset="2"/>
            </a:endParaRPr>
          </a:p>
          <a:p>
            <a:endParaRPr lang="fr-FR" dirty="0"/>
          </a:p>
          <a:p>
            <a:r>
              <a:rPr lang="fr-FR" dirty="0"/>
              <a:t>       public </a:t>
            </a:r>
            <a:r>
              <a:rPr lang="fr-FR" dirty="0" err="1"/>
              <a:t>ImmutableA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() {</a:t>
            </a:r>
          </a:p>
          <a:p>
            <a:r>
              <a:rPr lang="fr-FR" dirty="0"/>
              <a:t>          return new </a:t>
            </a:r>
            <a:r>
              <a:rPr lang="fr-FR" dirty="0" err="1"/>
              <a:t>ImmutableA</a:t>
            </a:r>
            <a:r>
              <a:rPr lang="fr-FR" dirty="0"/>
              <a:t>(</a:t>
            </a:r>
            <a:r>
              <a:rPr lang="fr-FR" dirty="0" err="1"/>
              <a:t>this</a:t>
            </a:r>
            <a:r>
              <a:rPr lang="fr-FR" dirty="0"/>
              <a:t>);</a:t>
            </a:r>
            <a:br>
              <a:rPr lang="fr-FR" dirty="0"/>
            </a:br>
            <a:r>
              <a:rPr lang="fr-FR" dirty="0"/>
              <a:t>          // or </a:t>
            </a:r>
            <a:r>
              <a:rPr lang="fr-FR" dirty="0" err="1"/>
              <a:t>equivalently</a:t>
            </a:r>
            <a:r>
              <a:rPr lang="fr-FR" dirty="0"/>
              <a:t> new..(field1, field2, field3, ….);</a:t>
            </a:r>
          </a:p>
          <a:p>
            <a:r>
              <a:rPr lang="fr-FR" dirty="0"/>
              <a:t>       }</a:t>
            </a:r>
          </a:p>
          <a:p>
            <a:r>
              <a:rPr lang="fr-FR" dirty="0"/>
              <a:t>   }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5353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@Builder usage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6C9D18-D14C-6DD5-5C9E-A4D407EF3A58}"/>
              </a:ext>
            </a:extLst>
          </p:cNvPr>
          <p:cNvSpPr txBox="1"/>
          <p:nvPr/>
        </p:nvSpPr>
        <p:spPr>
          <a:xfrm>
            <a:off x="1531230" y="2396764"/>
            <a:ext cx="315765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Fluent API for building </a:t>
            </a:r>
            <a:r>
              <a:rPr lang="fr-FR" dirty="0" err="1"/>
              <a:t>objects</a:t>
            </a:r>
            <a:r>
              <a:rPr lang="fr-FR" dirty="0"/>
              <a:t>…</a:t>
            </a:r>
          </a:p>
          <a:p>
            <a:r>
              <a:rPr lang="fr-FR" dirty="0" err="1"/>
              <a:t>Each</a:t>
            </a:r>
            <a:r>
              <a:rPr lang="fr-FR" dirty="0"/>
              <a:t> value </a:t>
            </a:r>
            <a:r>
              <a:rPr lang="fr-FR" dirty="0" err="1"/>
              <a:t>is</a:t>
            </a:r>
            <a:r>
              <a:rPr lang="fr-FR" dirty="0"/>
              <a:t> self-</a:t>
            </a:r>
            <a:r>
              <a:rPr lang="fr-FR" dirty="0" err="1"/>
              <a:t>described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</a:t>
            </a:r>
            <a:r>
              <a:rPr lang="fr-FR" dirty="0" err="1"/>
              <a:t>A.builder</a:t>
            </a:r>
            <a:r>
              <a:rPr lang="fr-FR" dirty="0"/>
              <a:t>()</a:t>
            </a:r>
            <a:br>
              <a:rPr lang="fr-FR" dirty="0"/>
            </a:br>
            <a:r>
              <a:rPr lang="fr-FR" dirty="0"/>
              <a:t>      .field1 ( 10 )</a:t>
            </a:r>
            <a:br>
              <a:rPr lang="fr-FR" dirty="0"/>
            </a:br>
            <a:r>
              <a:rPr lang="fr-FR" dirty="0"/>
              <a:t>      .field2 ( 5 )</a:t>
            </a:r>
            <a:br>
              <a:rPr lang="fr-FR" dirty="0"/>
            </a:br>
            <a:r>
              <a:rPr lang="fr-FR" dirty="0"/>
              <a:t>      .field3 ( 32 )</a:t>
            </a:r>
            <a:br>
              <a:rPr lang="fr-FR" dirty="0"/>
            </a:br>
            <a:r>
              <a:rPr lang="fr-FR" dirty="0"/>
              <a:t>      .field4 ( 8 )</a:t>
            </a:r>
            <a:br>
              <a:rPr lang="fr-FR" dirty="0"/>
            </a:br>
            <a:r>
              <a:rPr lang="fr-FR" dirty="0"/>
              <a:t>      .</a:t>
            </a:r>
            <a:r>
              <a:rPr lang="fr-FR" dirty="0" err="1"/>
              <a:t>build</a:t>
            </a:r>
            <a:r>
              <a:rPr lang="fr-FR" dirty="0"/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A1793F-1173-803F-E575-AECFD7564219}"/>
              </a:ext>
            </a:extLst>
          </p:cNvPr>
          <p:cNvSpPr txBox="1"/>
          <p:nvPr/>
        </p:nvSpPr>
        <p:spPr>
          <a:xfrm>
            <a:off x="4729760" y="2950762"/>
            <a:ext cx="273247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Is </a:t>
            </a:r>
            <a:r>
              <a:rPr lang="fr-FR" dirty="0" err="1"/>
              <a:t>much</a:t>
            </a:r>
            <a:r>
              <a:rPr lang="fr-FR" dirty="0"/>
              <a:t> more </a:t>
            </a:r>
            <a:r>
              <a:rPr lang="fr-FR" dirty="0" err="1"/>
              <a:t>obvious</a:t>
            </a:r>
            <a:r>
              <a:rPr lang="fr-FR" dirty="0"/>
              <a:t> </a:t>
            </a:r>
            <a:r>
              <a:rPr lang="fr-FR" dirty="0" err="1"/>
              <a:t>than</a:t>
            </a:r>
            <a:endParaRPr lang="fr-FR" dirty="0"/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new A(</a:t>
            </a:r>
            <a:br>
              <a:rPr lang="fr-FR" dirty="0"/>
            </a:br>
            <a:r>
              <a:rPr lang="fr-FR" dirty="0"/>
              <a:t>       10,   // for field1</a:t>
            </a:r>
            <a:br>
              <a:rPr lang="fr-FR" dirty="0"/>
            </a:br>
            <a:r>
              <a:rPr lang="fr-FR" dirty="0"/>
              <a:t>        5, </a:t>
            </a:r>
            <a:br>
              <a:rPr lang="fr-FR" dirty="0"/>
            </a:br>
            <a:r>
              <a:rPr lang="fr-FR" dirty="0"/>
              <a:t>        32,   // for field3</a:t>
            </a:r>
          </a:p>
          <a:p>
            <a:r>
              <a:rPr lang="fr-FR" dirty="0"/>
              <a:t>        8 );</a:t>
            </a:r>
            <a:br>
              <a:rPr lang="fr-FR" dirty="0"/>
            </a:b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CEDB68-563F-EFCB-BF38-4AAAA113DC58}"/>
              </a:ext>
            </a:extLst>
          </p:cNvPr>
          <p:cNvSpPr txBox="1"/>
          <p:nvPr/>
        </p:nvSpPr>
        <p:spPr>
          <a:xfrm>
            <a:off x="8208781" y="2950762"/>
            <a:ext cx="38079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Does</a:t>
            </a:r>
            <a:r>
              <a:rPr lang="fr-FR" dirty="0"/>
              <a:t> not compile for immutable</a:t>
            </a:r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new A(); // ERR .. </a:t>
            </a:r>
            <a:r>
              <a:rPr lang="fr-FR" dirty="0" err="1"/>
              <a:t>missing</a:t>
            </a:r>
            <a:r>
              <a:rPr lang="fr-FR" dirty="0"/>
              <a:t> params</a:t>
            </a:r>
            <a:br>
              <a:rPr lang="fr-FR" dirty="0"/>
            </a:br>
            <a:r>
              <a:rPr lang="fr-FR" dirty="0"/>
              <a:t>a.field1 = 10;</a:t>
            </a:r>
            <a:br>
              <a:rPr lang="fr-FR" dirty="0"/>
            </a:br>
            <a:r>
              <a:rPr lang="fr-FR" dirty="0"/>
              <a:t>a.field2 = 5;</a:t>
            </a:r>
            <a:br>
              <a:rPr lang="fr-FR" dirty="0"/>
            </a:br>
            <a:r>
              <a:rPr lang="fr-FR" dirty="0"/>
              <a:t>a.field3 = 32;</a:t>
            </a:r>
          </a:p>
          <a:p>
            <a:r>
              <a:rPr lang="fr-FR" dirty="0"/>
              <a:t>a.field4 = 8;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2305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Factory</a:t>
            </a:r>
            <a:r>
              <a:rPr lang="fr-FR" dirty="0"/>
              <a:t> Method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4E3AA-A95F-B863-F41D-4E90C92C0F5B}"/>
              </a:ext>
            </a:extLst>
          </p:cNvPr>
          <p:cNvSpPr txBox="1"/>
          <p:nvPr/>
        </p:nvSpPr>
        <p:spPr>
          <a:xfrm>
            <a:off x="1890509" y="1690688"/>
            <a:ext cx="9862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Define an interface for creating a 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single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object, but let subclasses decide which class to instantiate.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Factory Method lets a class defer instantiation to subclasses.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7D928A-1A90-DC60-0010-E3E132CE3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153" y="2956894"/>
            <a:ext cx="6887852" cy="383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39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4CDE1-DB59-B1F0-C9B4-61AF2CF4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E9AB76-518B-547F-D739-BD203093F077}"/>
              </a:ext>
            </a:extLst>
          </p:cNvPr>
          <p:cNvSpPr txBox="1"/>
          <p:nvPr/>
        </p:nvSpPr>
        <p:spPr>
          <a:xfrm>
            <a:off x="5144201" y="1890509"/>
            <a:ext cx="291149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Supplier</a:t>
            </a:r>
          </a:p>
          <a:p>
            <a:endParaRPr lang="fr-FR" sz="2800" dirty="0"/>
          </a:p>
          <a:p>
            <a:r>
              <a:rPr lang="fr-FR" sz="2800" dirty="0"/>
              <a:t>Provider</a:t>
            </a:r>
          </a:p>
          <a:p>
            <a:endParaRPr lang="fr-FR" sz="2800" dirty="0"/>
          </a:p>
          <a:p>
            <a:r>
              <a:rPr lang="fr-FR" sz="2800" dirty="0" err="1"/>
              <a:t>Factory</a:t>
            </a:r>
            <a:r>
              <a:rPr lang="fr-FR" sz="2800" dirty="0"/>
              <a:t> Method</a:t>
            </a:r>
          </a:p>
          <a:p>
            <a:endParaRPr lang="fr-FR" sz="2800" dirty="0"/>
          </a:p>
          <a:p>
            <a:r>
              <a:rPr lang="fr-FR" sz="2800" dirty="0" err="1"/>
              <a:t>Create</a:t>
            </a:r>
            <a:r>
              <a:rPr lang="fr-FR" sz="2800" dirty="0"/>
              <a:t> </a:t>
            </a:r>
            <a:r>
              <a:rPr lang="fr-FR" sz="2800" dirty="0" err="1"/>
              <a:t>Function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 err="1"/>
              <a:t>Generator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 err="1"/>
              <a:t>Allocator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068944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A54792-6D54-13ED-BB47-A514A2BE783E}"/>
              </a:ext>
            </a:extLst>
          </p:cNvPr>
          <p:cNvSpPr txBox="1"/>
          <p:nvPr/>
        </p:nvSpPr>
        <p:spPr>
          <a:xfrm>
            <a:off x="1284647" y="2395392"/>
            <a:ext cx="399019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Instead</a:t>
            </a:r>
            <a:r>
              <a:rPr lang="fr-FR" sz="2000" dirty="0"/>
              <a:t> of 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abstract class A {</a:t>
            </a:r>
          </a:p>
          <a:p>
            <a:endParaRPr lang="fr-FR" sz="2000" dirty="0"/>
          </a:p>
          <a:p>
            <a:r>
              <a:rPr lang="fr-FR" sz="2000" dirty="0"/>
              <a:t>    </a:t>
            </a:r>
            <a:r>
              <a:rPr lang="fr-FR" sz="2000" dirty="0" err="1"/>
              <a:t>protected</a:t>
            </a:r>
            <a:r>
              <a:rPr lang="fr-FR" sz="2000" dirty="0"/>
              <a:t> abstract B </a:t>
            </a:r>
            <a:r>
              <a:rPr lang="fr-FR" sz="2000" dirty="0" err="1"/>
              <a:t>createB</a:t>
            </a:r>
            <a:r>
              <a:rPr lang="fr-FR" sz="2000" dirty="0"/>
              <a:t>();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    //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methods</a:t>
            </a:r>
            <a:r>
              <a:rPr lang="fr-FR" sz="2000" dirty="0"/>
              <a:t> for </a:t>
            </a:r>
            <a:r>
              <a:rPr lang="fr-FR" sz="2000" dirty="0" err="1"/>
              <a:t>using</a:t>
            </a:r>
            <a:r>
              <a:rPr lang="fr-FR" sz="2000" dirty="0"/>
              <a:t> new Bs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895709-D017-CC64-B122-D2C16291D354}"/>
              </a:ext>
            </a:extLst>
          </p:cNvPr>
          <p:cNvSpPr txBox="1"/>
          <p:nvPr/>
        </p:nvSpPr>
        <p:spPr>
          <a:xfrm>
            <a:off x="6317587" y="2334619"/>
            <a:ext cx="5148654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« </a:t>
            </a:r>
            <a:r>
              <a:rPr lang="fr-FR" sz="2000" dirty="0" err="1"/>
              <a:t>Delegate</a:t>
            </a:r>
            <a:r>
              <a:rPr lang="fr-FR" sz="2000" dirty="0"/>
              <a:t> </a:t>
            </a:r>
            <a:r>
              <a:rPr lang="fr-FR" sz="2000" dirty="0" err="1"/>
              <a:t>instead</a:t>
            </a:r>
            <a:r>
              <a:rPr lang="fr-FR" sz="2000" dirty="0"/>
              <a:t> of </a:t>
            </a:r>
            <a:r>
              <a:rPr lang="fr-FR" sz="2000" dirty="0" err="1"/>
              <a:t>Extends</a:t>
            </a:r>
            <a:r>
              <a:rPr lang="fr-FR" sz="2000" dirty="0"/>
              <a:t> »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class A {</a:t>
            </a:r>
          </a:p>
          <a:p>
            <a:endParaRPr lang="fr-FR" sz="2000" dirty="0"/>
          </a:p>
          <a:p>
            <a:r>
              <a:rPr lang="fr-FR" sz="2000" dirty="0"/>
              <a:t>    </a:t>
            </a:r>
            <a:r>
              <a:rPr lang="fr-FR" sz="2000" dirty="0" err="1"/>
              <a:t>protected</a:t>
            </a:r>
            <a:r>
              <a:rPr lang="fr-FR" sz="2000" dirty="0"/>
              <a:t> final </a:t>
            </a:r>
            <a:r>
              <a:rPr lang="fr-FR" sz="2000" b="1" dirty="0"/>
              <a:t>Supplier&lt;B&gt;</a:t>
            </a:r>
            <a:r>
              <a:rPr lang="fr-FR" sz="2000" dirty="0"/>
              <a:t> </a:t>
            </a:r>
            <a:r>
              <a:rPr lang="fr-FR" sz="2000" dirty="0" err="1"/>
              <a:t>bCreateFunction</a:t>
            </a:r>
            <a:r>
              <a:rPr lang="fr-FR" sz="2000" dirty="0"/>
              <a:t>;</a:t>
            </a:r>
            <a:br>
              <a:rPr lang="fr-FR" sz="2000" dirty="0"/>
            </a:br>
            <a:br>
              <a:rPr lang="fr-FR" sz="2000" dirty="0"/>
            </a:br>
            <a:r>
              <a:rPr lang="fr-FR" sz="2000" dirty="0"/>
              <a:t>    public A(Supplier&lt;B&gt; </a:t>
            </a:r>
            <a:r>
              <a:rPr lang="fr-FR" sz="2000" dirty="0" err="1"/>
              <a:t>bCreateFunction</a:t>
            </a:r>
            <a:r>
              <a:rPr lang="fr-FR" sz="2000" dirty="0"/>
              <a:t>) {</a:t>
            </a:r>
          </a:p>
          <a:p>
            <a:r>
              <a:rPr lang="fr-FR" sz="2000" dirty="0"/>
              <a:t>       </a:t>
            </a:r>
            <a:r>
              <a:rPr lang="fr-FR" sz="2000" dirty="0" err="1"/>
              <a:t>this.bCreateFunction</a:t>
            </a:r>
            <a:r>
              <a:rPr lang="fr-FR" sz="2000" dirty="0"/>
              <a:t> = </a:t>
            </a:r>
            <a:r>
              <a:rPr lang="fr-FR" sz="2000" dirty="0" err="1"/>
              <a:t>bCreateFunction</a:t>
            </a:r>
            <a:r>
              <a:rPr lang="fr-FR" sz="2000" dirty="0"/>
              <a:t>;</a:t>
            </a:r>
            <a:br>
              <a:rPr lang="fr-FR" sz="2000" dirty="0"/>
            </a:br>
            <a:r>
              <a:rPr lang="fr-FR" sz="2000" dirty="0"/>
              <a:t>    }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    //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methods</a:t>
            </a:r>
            <a:r>
              <a:rPr lang="fr-FR" sz="2000" dirty="0"/>
              <a:t> for </a:t>
            </a:r>
            <a:r>
              <a:rPr lang="fr-FR" sz="2000" dirty="0" err="1"/>
              <a:t>using</a:t>
            </a:r>
            <a:r>
              <a:rPr lang="fr-FR" sz="2000" dirty="0"/>
              <a:t> new Bs</a:t>
            </a:r>
          </a:p>
          <a:p>
            <a:r>
              <a:rPr lang="fr-FR" sz="2000" dirty="0"/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80A871-5B9F-F8BA-48C0-776226F89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568" y="604741"/>
            <a:ext cx="3407625" cy="162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308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Prototype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C694B4-1A0A-F37C-5AA0-BAF699AB3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598" y="2990032"/>
            <a:ext cx="9117404" cy="36071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5F751B-079F-E69A-9BB3-D465239A07A8}"/>
              </a:ext>
            </a:extLst>
          </p:cNvPr>
          <p:cNvSpPr txBox="1"/>
          <p:nvPr/>
        </p:nvSpPr>
        <p:spPr>
          <a:xfrm>
            <a:off x="263661" y="1817140"/>
            <a:ext cx="12021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Create</a:t>
            </a:r>
            <a:r>
              <a:rPr lang="fr-FR" sz="2800" dirty="0"/>
              <a:t> </a:t>
            </a:r>
            <a:r>
              <a:rPr lang="fr-FR" sz="2800" dirty="0" err="1"/>
              <a:t>object</a:t>
            </a:r>
            <a:r>
              <a:rPr lang="fr-FR" sz="2800" dirty="0"/>
              <a:t> </a:t>
            </a:r>
            <a:r>
              <a:rPr lang="fr-FR" sz="2800" dirty="0" err="1"/>
              <a:t>using</a:t>
            </a:r>
            <a:r>
              <a:rPr lang="fr-FR" sz="2800" dirty="0"/>
              <a:t>  « </a:t>
            </a:r>
            <a:r>
              <a:rPr lang="fr-FR" sz="2800" dirty="0" err="1"/>
              <a:t>existingObjectInstance.clone</a:t>
            </a:r>
            <a:r>
              <a:rPr lang="fr-FR" sz="2800" dirty="0"/>
              <a:t>() »   </a:t>
            </a:r>
            <a:r>
              <a:rPr lang="fr-FR" sz="2800" dirty="0" err="1"/>
              <a:t>instead</a:t>
            </a:r>
            <a:r>
              <a:rPr lang="fr-FR" sz="2800" dirty="0"/>
              <a:t> of  « new Class()»</a:t>
            </a:r>
          </a:p>
        </p:txBody>
      </p:sp>
    </p:spTree>
    <p:extLst>
      <p:ext uri="{BB962C8B-B14F-4D97-AF65-F5344CB8AC3E}">
        <p14:creationId xmlns:p14="http://schemas.microsoft.com/office/powerpoint/2010/main" val="231519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Dependency</a:t>
            </a:r>
            <a:r>
              <a:rPr lang="fr-FR" dirty="0"/>
              <a:t> Injection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1D4DE5-CA31-53F0-D2BD-F2708839337D}"/>
              </a:ext>
            </a:extLst>
          </p:cNvPr>
          <p:cNvSpPr txBox="1"/>
          <p:nvPr/>
        </p:nvSpPr>
        <p:spPr>
          <a:xfrm>
            <a:off x="1876737" y="2255499"/>
            <a:ext cx="88579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 class accepts the objects it requires from an injector 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instead of creating the objects directly.</a:t>
            </a:r>
            <a:endParaRPr lang="fr-F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426C1E-75E5-7CBC-F132-75EEACA1B938}"/>
              </a:ext>
            </a:extLst>
          </p:cNvPr>
          <p:cNvSpPr txBox="1"/>
          <p:nvPr/>
        </p:nvSpPr>
        <p:spPr>
          <a:xfrm>
            <a:off x="2434967" y="3922549"/>
            <a:ext cx="829970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Synonyms : 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“DI”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“IOC” Inversion Of Control</a:t>
            </a:r>
            <a:b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Hollywood Principle: “Don’t call me, I will call You”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111659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E3F956-C60D-A894-0D87-B7071635A751}"/>
              </a:ext>
            </a:extLst>
          </p:cNvPr>
          <p:cNvSpPr txBox="1"/>
          <p:nvPr/>
        </p:nvSpPr>
        <p:spPr>
          <a:xfrm>
            <a:off x="3667742" y="1638390"/>
            <a:ext cx="5345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Massively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in all modern </a:t>
            </a:r>
            <a:r>
              <a:rPr lang="fr-FR" sz="2400" dirty="0" err="1"/>
              <a:t>frameworks</a:t>
            </a:r>
            <a:endParaRPr lang="fr-FR" sz="2400" dirty="0"/>
          </a:p>
          <a:p>
            <a:r>
              <a:rPr lang="fr-FR" sz="2400" dirty="0"/>
              <a:t>Example </a:t>
            </a:r>
            <a:r>
              <a:rPr lang="fr-FR" sz="2400" dirty="0" err="1"/>
              <a:t>SpringFramework</a:t>
            </a:r>
            <a:r>
              <a:rPr lang="fr-FR" sz="2400" dirty="0"/>
              <a:t> / </a:t>
            </a:r>
            <a:r>
              <a:rPr lang="fr-FR" sz="2400" dirty="0" err="1"/>
              <a:t>SpringBoot</a:t>
            </a:r>
            <a:endParaRPr lang="fr-F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6AA2CE-57E4-60E8-0B48-2D696A351493}"/>
              </a:ext>
            </a:extLst>
          </p:cNvPr>
          <p:cNvSpPr txBox="1"/>
          <p:nvPr/>
        </p:nvSpPr>
        <p:spPr>
          <a:xfrm>
            <a:off x="215510" y="2867867"/>
            <a:ext cx="2211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SomeService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C39177-F644-7D91-8577-0D7BB8CE5905}"/>
              </a:ext>
            </a:extLst>
          </p:cNvPr>
          <p:cNvSpPr txBox="1"/>
          <p:nvPr/>
        </p:nvSpPr>
        <p:spPr>
          <a:xfrm>
            <a:off x="168748" y="4058083"/>
            <a:ext cx="362919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@Configuration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SomeServiceConfiguration</a:t>
            </a:r>
            <a:r>
              <a:rPr lang="fr-FR" sz="2000" dirty="0"/>
              <a:t> {</a:t>
            </a:r>
          </a:p>
          <a:p>
            <a:r>
              <a:rPr lang="fr-FR" sz="2000" dirty="0"/>
              <a:t>   @Bean</a:t>
            </a:r>
            <a:br>
              <a:rPr lang="fr-FR" sz="2000" dirty="0"/>
            </a:br>
            <a:r>
              <a:rPr lang="fr-FR" sz="2000" dirty="0"/>
              <a:t>   public </a:t>
            </a:r>
            <a:r>
              <a:rPr lang="fr-FR" sz="2000" dirty="0" err="1"/>
              <a:t>AnotherService</a:t>
            </a:r>
            <a:r>
              <a:rPr lang="fr-FR" sz="2000" dirty="0"/>
              <a:t> </a:t>
            </a:r>
            <a:r>
              <a:rPr lang="fr-FR" sz="2000" dirty="0" err="1"/>
              <a:t>bean</a:t>
            </a:r>
            <a:r>
              <a:rPr lang="fr-FR" sz="2000" dirty="0"/>
              <a:t>() { </a:t>
            </a:r>
            <a:br>
              <a:rPr lang="fr-FR" sz="2000" dirty="0"/>
            </a:br>
            <a:r>
              <a:rPr lang="fr-FR" sz="2000" dirty="0"/>
              <a:t>         return new … </a:t>
            </a:r>
            <a:br>
              <a:rPr lang="fr-FR" sz="2000" dirty="0"/>
            </a:br>
            <a:r>
              <a:rPr lang="fr-FR" sz="2000" dirty="0"/>
              <a:t>    }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E4AD1F-A807-B151-3D79-19C86BA1FE0B}"/>
              </a:ext>
            </a:extLst>
          </p:cNvPr>
          <p:cNvSpPr txBox="1"/>
          <p:nvPr/>
        </p:nvSpPr>
        <p:spPr>
          <a:xfrm>
            <a:off x="4147405" y="2963953"/>
            <a:ext cx="346909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MyService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   @Autowired</a:t>
            </a:r>
            <a:br>
              <a:rPr lang="fr-FR" sz="2000" dirty="0"/>
            </a:br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</a:t>
            </a:r>
            <a:r>
              <a:rPr lang="fr-FR" sz="2000" dirty="0" err="1"/>
              <a:t>SomeService</a:t>
            </a:r>
            <a:r>
              <a:rPr lang="fr-FR" sz="2000" dirty="0"/>
              <a:t> field1;</a:t>
            </a:r>
          </a:p>
          <a:p>
            <a:br>
              <a:rPr lang="fr-FR" sz="2000" dirty="0"/>
            </a:br>
            <a:r>
              <a:rPr lang="fr-FR" sz="2000" dirty="0"/>
              <a:t>   @Autowired</a:t>
            </a:r>
            <a:br>
              <a:rPr lang="fr-FR" sz="2000" dirty="0"/>
            </a:br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</a:t>
            </a:r>
            <a:r>
              <a:rPr lang="fr-FR" sz="2000" dirty="0" err="1"/>
              <a:t>AnotherService</a:t>
            </a:r>
            <a:r>
              <a:rPr lang="fr-FR" sz="2000" dirty="0"/>
              <a:t> field2;</a:t>
            </a:r>
          </a:p>
          <a:p>
            <a:endParaRPr lang="fr-FR" sz="2000" dirty="0"/>
          </a:p>
          <a:p>
            <a:r>
              <a:rPr lang="fr-FR" sz="2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C83F3E-FF94-5DD9-734D-C8AA62F72D6C}"/>
              </a:ext>
            </a:extLst>
          </p:cNvPr>
          <p:cNvSpPr txBox="1"/>
          <p:nvPr/>
        </p:nvSpPr>
        <p:spPr>
          <a:xfrm>
            <a:off x="7429394" y="2686954"/>
            <a:ext cx="4570097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Or </a:t>
            </a:r>
            <a:r>
              <a:rPr lang="fr-FR" sz="2000" dirty="0" err="1"/>
              <a:t>using</a:t>
            </a:r>
            <a:r>
              <a:rPr lang="fr-FR" sz="2000" dirty="0"/>
              <a:t> </a:t>
            </a:r>
            <a:r>
              <a:rPr lang="fr-FR" sz="2000" dirty="0" err="1"/>
              <a:t>constructors</a:t>
            </a:r>
            <a:r>
              <a:rPr lang="fr-FR" sz="2000" dirty="0"/>
              <a:t> + final…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MyService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final </a:t>
            </a:r>
            <a:r>
              <a:rPr lang="fr-FR" sz="2000" dirty="0" err="1"/>
              <a:t>SomeService</a:t>
            </a:r>
            <a:r>
              <a:rPr lang="fr-FR" sz="2000" dirty="0"/>
              <a:t> field1;</a:t>
            </a:r>
          </a:p>
          <a:p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final </a:t>
            </a:r>
            <a:r>
              <a:rPr lang="fr-FR" sz="2000" dirty="0" err="1"/>
              <a:t>AnotherService</a:t>
            </a:r>
            <a:r>
              <a:rPr lang="fr-FR" sz="2000" dirty="0"/>
              <a:t> field2;</a:t>
            </a:r>
          </a:p>
          <a:p>
            <a:endParaRPr lang="fr-FR" sz="2000" dirty="0"/>
          </a:p>
          <a:p>
            <a:r>
              <a:rPr lang="fr-FR" sz="2000" dirty="0"/>
              <a:t>   @Autowired</a:t>
            </a:r>
          </a:p>
          <a:p>
            <a:r>
              <a:rPr lang="fr-FR" sz="2000" dirty="0"/>
              <a:t>  public </a:t>
            </a:r>
            <a:r>
              <a:rPr lang="fr-FR" sz="2000" dirty="0" err="1"/>
              <a:t>MyService</a:t>
            </a:r>
            <a:r>
              <a:rPr lang="fr-FR" sz="2000" dirty="0"/>
              <a:t>(</a:t>
            </a:r>
            <a:br>
              <a:rPr lang="fr-FR" sz="2000" dirty="0"/>
            </a:br>
            <a:r>
              <a:rPr lang="fr-FR" sz="2000" dirty="0"/>
              <a:t>          </a:t>
            </a:r>
            <a:r>
              <a:rPr lang="fr-FR" sz="2000" dirty="0" err="1"/>
              <a:t>SomeService</a:t>
            </a:r>
            <a:r>
              <a:rPr lang="fr-FR" sz="2000" dirty="0"/>
              <a:t> field1, ….) {</a:t>
            </a:r>
          </a:p>
          <a:p>
            <a:r>
              <a:rPr lang="fr-FR" sz="2000" dirty="0"/>
              <a:t>       this.field1 = field1; this.field2 = field2; </a:t>
            </a:r>
            <a:br>
              <a:rPr lang="fr-FR" sz="2000" dirty="0"/>
            </a:br>
            <a:r>
              <a:rPr lang="fr-FR" sz="2000" dirty="0"/>
              <a:t>  }</a:t>
            </a:r>
          </a:p>
          <a:p>
            <a:r>
              <a:rPr lang="fr-FR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476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19E8-3D6F-A6F6-28A7-79A69BFBC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Reminder</a:t>
            </a:r>
            <a:r>
              <a:rPr lang="fr-FR" dirty="0"/>
              <a:t> UML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5CA5FB-B89B-94CB-093E-FC701EE013C8}"/>
              </a:ext>
            </a:extLst>
          </p:cNvPr>
          <p:cNvSpPr/>
          <p:nvPr/>
        </p:nvSpPr>
        <p:spPr>
          <a:xfrm>
            <a:off x="3590282" y="3079789"/>
            <a:ext cx="1357576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56852-5522-5DEF-2FD7-83E15FCB8372}"/>
              </a:ext>
            </a:extLst>
          </p:cNvPr>
          <p:cNvSpPr txBox="1"/>
          <p:nvPr/>
        </p:nvSpPr>
        <p:spPr>
          <a:xfrm>
            <a:off x="4089556" y="307978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22D0A1-0B3E-FF08-AC69-E27027111751}"/>
              </a:ext>
            </a:extLst>
          </p:cNvPr>
          <p:cNvSpPr/>
          <p:nvPr/>
        </p:nvSpPr>
        <p:spPr>
          <a:xfrm>
            <a:off x="6177343" y="4047270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90D92-D281-4112-FA15-89FB35F97586}"/>
              </a:ext>
            </a:extLst>
          </p:cNvPr>
          <p:cNvSpPr txBox="1"/>
          <p:nvPr/>
        </p:nvSpPr>
        <p:spPr>
          <a:xfrm>
            <a:off x="6444986" y="399678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43E232-E32C-EB72-F02D-82E2849D1B4B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3590282" y="3427598"/>
            <a:ext cx="135757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F27D75-37C4-1B6E-F2B6-490DBA7DDD78}"/>
              </a:ext>
            </a:extLst>
          </p:cNvPr>
          <p:cNvCxnSpPr>
            <a:cxnSpLocks/>
            <a:endCxn id="7" idx="3"/>
          </p:cNvCxnSpPr>
          <p:nvPr/>
        </p:nvCxnSpPr>
        <p:spPr>
          <a:xfrm>
            <a:off x="6177343" y="4333389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A3D58E-9770-DB8D-8AA0-BB904E3F7751}"/>
              </a:ext>
            </a:extLst>
          </p:cNvPr>
          <p:cNvCxnSpPr/>
          <p:nvPr/>
        </p:nvCxnSpPr>
        <p:spPr>
          <a:xfrm>
            <a:off x="5103530" y="3670708"/>
            <a:ext cx="1015377" cy="589031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AB4652F-7E06-F30E-9F02-564052B7B13B}"/>
              </a:ext>
            </a:extLst>
          </p:cNvPr>
          <p:cNvCxnSpPr>
            <a:cxnSpLocks/>
          </p:cNvCxnSpPr>
          <p:nvPr/>
        </p:nvCxnSpPr>
        <p:spPr>
          <a:xfrm flipV="1">
            <a:off x="4248414" y="2388042"/>
            <a:ext cx="0" cy="691746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4EADB5-4D4E-04E8-4091-F6641B34224E}"/>
              </a:ext>
            </a:extLst>
          </p:cNvPr>
          <p:cNvSpPr/>
          <p:nvPr/>
        </p:nvSpPr>
        <p:spPr>
          <a:xfrm>
            <a:off x="3676680" y="1795993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DFEDDC-FA39-C531-E508-FBC4D5F90F67}"/>
              </a:ext>
            </a:extLst>
          </p:cNvPr>
          <p:cNvSpPr txBox="1"/>
          <p:nvPr/>
        </p:nvSpPr>
        <p:spPr>
          <a:xfrm>
            <a:off x="3670989" y="1774472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SuperClass</a:t>
            </a:r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80AF92-4698-2AAA-507F-F8403FB9D7A1}"/>
              </a:ext>
            </a:extLst>
          </p:cNvPr>
          <p:cNvCxnSpPr>
            <a:cxnSpLocks/>
            <a:endCxn id="18" idx="3"/>
          </p:cNvCxnSpPr>
          <p:nvPr/>
        </p:nvCxnSpPr>
        <p:spPr>
          <a:xfrm>
            <a:off x="3676680" y="2082112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9FB1472-0A77-FC51-7D23-5E71EC901D36}"/>
              </a:ext>
            </a:extLst>
          </p:cNvPr>
          <p:cNvSpPr txBox="1"/>
          <p:nvPr/>
        </p:nvSpPr>
        <p:spPr>
          <a:xfrm>
            <a:off x="3286253" y="2517428"/>
            <a:ext cx="91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extends</a:t>
            </a:r>
            <a:endParaRPr lang="fr-F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082271-A32C-8764-0BE1-319216EDBD07}"/>
              </a:ext>
            </a:extLst>
          </p:cNvPr>
          <p:cNvSpPr txBox="1"/>
          <p:nvPr/>
        </p:nvSpPr>
        <p:spPr>
          <a:xfrm>
            <a:off x="5330406" y="3204483"/>
            <a:ext cx="2474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Relationship to</a:t>
            </a:r>
          </a:p>
          <a:p>
            <a:r>
              <a:rPr lang="fr-FR" dirty="0"/>
              <a:t>(pointer/collection </a:t>
            </a:r>
            <a:r>
              <a:rPr lang="fr-FR" dirty="0" err="1"/>
              <a:t>field</a:t>
            </a:r>
            <a:r>
              <a:rPr lang="fr-FR" dirty="0"/>
              <a:t>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58CC9F-77E5-D313-D828-A6793C32C0B1}"/>
              </a:ext>
            </a:extLst>
          </p:cNvPr>
          <p:cNvCxnSpPr>
            <a:cxnSpLocks/>
          </p:cNvCxnSpPr>
          <p:nvPr/>
        </p:nvCxnSpPr>
        <p:spPr>
          <a:xfrm>
            <a:off x="4162297" y="3886209"/>
            <a:ext cx="307564" cy="853191"/>
          </a:xfrm>
          <a:prstGeom prst="straightConnector1">
            <a:avLst/>
          </a:prstGeom>
          <a:ln w="22225">
            <a:headEnd type="diamond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F9F659F-7F77-D6D7-15FB-46039AF3A1EE}"/>
              </a:ext>
            </a:extLst>
          </p:cNvPr>
          <p:cNvSpPr/>
          <p:nvPr/>
        </p:nvSpPr>
        <p:spPr>
          <a:xfrm>
            <a:off x="3835538" y="4767408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02F6FD-40F1-924D-19EF-EA1BD4859FA7}"/>
              </a:ext>
            </a:extLst>
          </p:cNvPr>
          <p:cNvSpPr txBox="1"/>
          <p:nvPr/>
        </p:nvSpPr>
        <p:spPr>
          <a:xfrm>
            <a:off x="3876439" y="471139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ChildClass</a:t>
            </a:r>
            <a:endParaRPr lang="fr-FR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73E3651-7E01-88E0-5102-2587A55A9181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3835538" y="5053527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4D1DBD-45B8-D844-3616-60A5C299EED7}"/>
              </a:ext>
            </a:extLst>
          </p:cNvPr>
          <p:cNvCxnSpPr>
            <a:cxnSpLocks/>
          </p:cNvCxnSpPr>
          <p:nvPr/>
        </p:nvCxnSpPr>
        <p:spPr>
          <a:xfrm flipV="1">
            <a:off x="4695416" y="2408805"/>
            <a:ext cx="1315202" cy="640177"/>
          </a:xfrm>
          <a:prstGeom prst="straightConnector1">
            <a:avLst/>
          </a:prstGeom>
          <a:ln w="2222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7DF4935-ABBC-8687-9AC5-E5AC3C411023}"/>
              </a:ext>
            </a:extLst>
          </p:cNvPr>
          <p:cNvSpPr/>
          <p:nvPr/>
        </p:nvSpPr>
        <p:spPr>
          <a:xfrm>
            <a:off x="5438884" y="1816756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5C5583-8E85-153E-A2CE-D79D234DE7D6}"/>
              </a:ext>
            </a:extLst>
          </p:cNvPr>
          <p:cNvSpPr txBox="1"/>
          <p:nvPr/>
        </p:nvSpPr>
        <p:spPr>
          <a:xfrm>
            <a:off x="5433193" y="179523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ISupport</a:t>
            </a:r>
            <a:endParaRPr lang="fr-FR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75E0C18-5153-6CC3-6ED1-B795BB167550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5438884" y="2102875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89BBE85-2FC8-933D-E47E-9563472F40EF}"/>
              </a:ext>
            </a:extLst>
          </p:cNvPr>
          <p:cNvSpPr txBox="1"/>
          <p:nvPr/>
        </p:nvSpPr>
        <p:spPr>
          <a:xfrm>
            <a:off x="5361496" y="2618817"/>
            <a:ext cx="12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implements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67E028-4DB0-61D8-20C1-C448A3EDB6B1}"/>
              </a:ext>
            </a:extLst>
          </p:cNvPr>
          <p:cNvSpPr txBox="1"/>
          <p:nvPr/>
        </p:nvSpPr>
        <p:spPr>
          <a:xfrm>
            <a:off x="5561879" y="425973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0..1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B17E28-F985-E71B-73B8-C2E083AD7EA2}"/>
              </a:ext>
            </a:extLst>
          </p:cNvPr>
          <p:cNvSpPr txBox="1"/>
          <p:nvPr/>
        </p:nvSpPr>
        <p:spPr>
          <a:xfrm>
            <a:off x="5604507" y="506343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0..*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151C464-2DB9-4438-2B89-A4A5E7DB3629}"/>
              </a:ext>
            </a:extLst>
          </p:cNvPr>
          <p:cNvCxnSpPr>
            <a:cxnSpLocks/>
            <a:stCxn id="44" idx="0"/>
          </p:cNvCxnSpPr>
          <p:nvPr/>
        </p:nvCxnSpPr>
        <p:spPr>
          <a:xfrm>
            <a:off x="4848575" y="3883450"/>
            <a:ext cx="1235904" cy="1257110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CD210AE0-E845-1D1B-FE60-C2EC2FDC5D33}"/>
              </a:ext>
            </a:extLst>
          </p:cNvPr>
          <p:cNvSpPr/>
          <p:nvPr/>
        </p:nvSpPr>
        <p:spPr>
          <a:xfrm>
            <a:off x="6182952" y="4925437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CE7F81-B1C4-39D1-4834-D0E36AC80B71}"/>
              </a:ext>
            </a:extLst>
          </p:cNvPr>
          <p:cNvSpPr txBox="1"/>
          <p:nvPr/>
        </p:nvSpPr>
        <p:spPr>
          <a:xfrm>
            <a:off x="6450595" y="487494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B61C6D1-E1D3-FA34-E1AD-87DC198E68FF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6182952" y="5211556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3653F9B-575E-452C-4657-1CE531068542}"/>
              </a:ext>
            </a:extLst>
          </p:cNvPr>
          <p:cNvSpPr txBox="1"/>
          <p:nvPr/>
        </p:nvSpPr>
        <p:spPr>
          <a:xfrm>
            <a:off x="4912299" y="364675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fieldB</a:t>
            </a:r>
            <a:endParaRPr lang="fr-F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C549A3-24D0-4C0E-A1A4-0AA5F5C45F37}"/>
              </a:ext>
            </a:extLst>
          </p:cNvPr>
          <p:cNvSpPr txBox="1"/>
          <p:nvPr/>
        </p:nvSpPr>
        <p:spPr>
          <a:xfrm>
            <a:off x="4487739" y="388345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fieldC</a:t>
            </a:r>
            <a:endParaRPr lang="fr-FR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DB36CB2-6177-9AE8-55DA-6B49C2519270}"/>
              </a:ext>
            </a:extLst>
          </p:cNvPr>
          <p:cNvCxnSpPr>
            <a:cxnSpLocks/>
          </p:cNvCxnSpPr>
          <p:nvPr/>
        </p:nvCxnSpPr>
        <p:spPr>
          <a:xfrm flipH="1">
            <a:off x="2344469" y="3627761"/>
            <a:ext cx="1244873" cy="495455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265F4125-7ED3-DF91-7895-C5F567F0F75F}"/>
              </a:ext>
            </a:extLst>
          </p:cNvPr>
          <p:cNvSpPr/>
          <p:nvPr/>
        </p:nvSpPr>
        <p:spPr>
          <a:xfrm>
            <a:off x="1154570" y="3850814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569FD9-EA1E-37FE-1A6E-465149659046}"/>
              </a:ext>
            </a:extLst>
          </p:cNvPr>
          <p:cNvSpPr txBox="1"/>
          <p:nvPr/>
        </p:nvSpPr>
        <p:spPr>
          <a:xfrm>
            <a:off x="1422213" y="3800324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9088C94-7F56-B608-2EA1-BFD589C1E2B9}"/>
              </a:ext>
            </a:extLst>
          </p:cNvPr>
          <p:cNvCxnSpPr>
            <a:cxnSpLocks/>
            <a:endCxn id="50" idx="3"/>
          </p:cNvCxnSpPr>
          <p:nvPr/>
        </p:nvCxnSpPr>
        <p:spPr>
          <a:xfrm>
            <a:off x="1154570" y="4136933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CC1194F-0066-BB06-85DE-052FCF0FBC17}"/>
              </a:ext>
            </a:extLst>
          </p:cNvPr>
          <p:cNvSpPr txBox="1"/>
          <p:nvPr/>
        </p:nvSpPr>
        <p:spPr>
          <a:xfrm>
            <a:off x="2310754" y="1331738"/>
            <a:ext cx="2689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A </a:t>
            </a:r>
            <a:r>
              <a:rPr lang="fr-FR" dirty="0" err="1"/>
              <a:t>extends</a:t>
            </a:r>
            <a:r>
              <a:rPr lang="fr-FR" dirty="0"/>
              <a:t> </a:t>
            </a:r>
            <a:r>
              <a:rPr lang="fr-FR" dirty="0" err="1"/>
              <a:t>SuperClass</a:t>
            </a:r>
            <a:endParaRPr lang="fr-FR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65C808-2FD0-DDA2-3BEC-1384704F68F3}"/>
              </a:ext>
            </a:extLst>
          </p:cNvPr>
          <p:cNvSpPr txBox="1"/>
          <p:nvPr/>
        </p:nvSpPr>
        <p:spPr>
          <a:xfrm>
            <a:off x="358232" y="4416234"/>
            <a:ext cx="2598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either</a:t>
            </a:r>
            <a:r>
              <a:rPr lang="fr-FR" dirty="0"/>
              <a:t> </a:t>
            </a:r>
            <a:r>
              <a:rPr lang="fr-FR" dirty="0" err="1"/>
              <a:t>lookup</a:t>
            </a:r>
            <a:r>
              <a:rPr lang="fr-FR" dirty="0"/>
              <a:t> or </a:t>
            </a:r>
            <a:r>
              <a:rPr lang="fr-FR" dirty="0" err="1"/>
              <a:t>create</a:t>
            </a:r>
            <a:endParaRPr lang="fr-FR" dirty="0"/>
          </a:p>
          <a:p>
            <a:r>
              <a:rPr lang="fr-FR" dirty="0"/>
              <a:t>public D </a:t>
            </a:r>
            <a:r>
              <a:rPr lang="fr-FR" dirty="0" err="1"/>
              <a:t>ableToReturnD</a:t>
            </a:r>
            <a:r>
              <a:rPr lang="fr-FR" dirty="0"/>
              <a:t>();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E32D34D-E113-3790-B188-8E5B4E02DBE3}"/>
              </a:ext>
            </a:extLst>
          </p:cNvPr>
          <p:cNvSpPr txBox="1"/>
          <p:nvPr/>
        </p:nvSpPr>
        <p:spPr>
          <a:xfrm>
            <a:off x="2966905" y="5595085"/>
            <a:ext cx="47363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A has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aggregation</a:t>
            </a:r>
            <a:r>
              <a:rPr lang="fr-FR" dirty="0"/>
              <a:t> (</a:t>
            </a:r>
            <a:r>
              <a:rPr lang="fr-FR" dirty="0" err="1"/>
              <a:t>ownership</a:t>
            </a:r>
            <a:r>
              <a:rPr lang="fr-FR" dirty="0"/>
              <a:t>) on Child</a:t>
            </a:r>
          </a:p>
          <a:p>
            <a:r>
              <a:rPr lang="fr-FR" dirty="0"/>
              <a:t>//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destroying</a:t>
            </a:r>
            <a:r>
              <a:rPr lang="fr-FR" dirty="0"/>
              <a:t> A, Child are </a:t>
            </a:r>
            <a:r>
              <a:rPr lang="fr-FR" dirty="0" err="1"/>
              <a:t>destroyed</a:t>
            </a:r>
            <a:endParaRPr lang="fr-FR" dirty="0"/>
          </a:p>
          <a:p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ChildClass</a:t>
            </a:r>
            <a:r>
              <a:rPr lang="fr-FR" dirty="0"/>
              <a:t> </a:t>
            </a:r>
            <a:r>
              <a:rPr lang="fr-FR" dirty="0" err="1"/>
              <a:t>child</a:t>
            </a:r>
            <a:r>
              <a:rPr lang="fr-FR" dirty="0"/>
              <a:t> = new </a:t>
            </a:r>
            <a:r>
              <a:rPr lang="fr-FR" dirty="0" err="1"/>
              <a:t>ChildClass</a:t>
            </a:r>
            <a:r>
              <a:rPr lang="fr-FR" dirty="0"/>
              <a:t>();</a:t>
            </a:r>
          </a:p>
          <a:p>
            <a:r>
              <a:rPr lang="fr-FR" dirty="0"/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C7BD44-579D-C106-F05A-094F552D30C0}"/>
              </a:ext>
            </a:extLst>
          </p:cNvPr>
          <p:cNvSpPr txBox="1"/>
          <p:nvPr/>
        </p:nvSpPr>
        <p:spPr>
          <a:xfrm>
            <a:off x="4055330" y="43728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2B86F62-0A23-199A-F050-F89A15AA568C}"/>
              </a:ext>
            </a:extLst>
          </p:cNvPr>
          <p:cNvSpPr txBox="1"/>
          <p:nvPr/>
        </p:nvSpPr>
        <p:spPr>
          <a:xfrm>
            <a:off x="6473019" y="1388641"/>
            <a:ext cx="2917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A </a:t>
            </a:r>
            <a:r>
              <a:rPr lang="fr-FR" dirty="0" err="1"/>
              <a:t>implements</a:t>
            </a:r>
            <a:r>
              <a:rPr lang="fr-FR" dirty="0"/>
              <a:t> </a:t>
            </a:r>
            <a:r>
              <a:rPr lang="fr-FR" dirty="0" err="1"/>
              <a:t>ISupport</a:t>
            </a:r>
            <a:r>
              <a:rPr lang="fr-FR" dirty="0"/>
              <a:t>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949DDC2-23AD-D1D2-1F0D-C98532571FF5}"/>
              </a:ext>
            </a:extLst>
          </p:cNvPr>
          <p:cNvSpPr txBox="1"/>
          <p:nvPr/>
        </p:nvSpPr>
        <p:spPr>
          <a:xfrm>
            <a:off x="7703266" y="4016089"/>
            <a:ext cx="4197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// </a:t>
            </a:r>
            <a:r>
              <a:rPr lang="fr-FR" dirty="0" err="1"/>
              <a:t>reference</a:t>
            </a:r>
            <a:r>
              <a:rPr lang="fr-FR" dirty="0"/>
              <a:t> to 0 or 1 B … </a:t>
            </a:r>
            <a:r>
              <a:rPr lang="fr-FR" dirty="0" err="1"/>
              <a:t>nullable</a:t>
            </a:r>
            <a:r>
              <a:rPr lang="fr-FR" dirty="0"/>
              <a:t> pointer</a:t>
            </a:r>
          </a:p>
          <a:p>
            <a:r>
              <a:rPr lang="fr-FR" dirty="0"/>
              <a:t>  </a:t>
            </a:r>
            <a:r>
              <a:rPr lang="fr-FR" dirty="0" err="1"/>
              <a:t>private</a:t>
            </a:r>
            <a:r>
              <a:rPr lang="fr-FR" dirty="0"/>
              <a:t> B </a:t>
            </a:r>
            <a:r>
              <a:rPr lang="fr-FR" dirty="0" err="1"/>
              <a:t>fieldB</a:t>
            </a:r>
            <a:r>
              <a:rPr lang="fr-FR" dirty="0"/>
              <a:t>;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A598C64-5712-BD7B-2524-F33B10299E85}"/>
              </a:ext>
            </a:extLst>
          </p:cNvPr>
          <p:cNvSpPr txBox="1"/>
          <p:nvPr/>
        </p:nvSpPr>
        <p:spPr>
          <a:xfrm>
            <a:off x="7744167" y="4965124"/>
            <a:ext cx="4180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// </a:t>
            </a:r>
            <a:r>
              <a:rPr lang="fr-FR" dirty="0" err="1"/>
              <a:t>reference</a:t>
            </a:r>
            <a:r>
              <a:rPr lang="fr-FR" dirty="0"/>
              <a:t> to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C</a:t>
            </a:r>
            <a:br>
              <a:rPr lang="fr-FR" dirty="0"/>
            </a:br>
            <a:r>
              <a:rPr lang="fr-FR" dirty="0"/>
              <a:t>  </a:t>
            </a:r>
            <a:r>
              <a:rPr lang="fr-FR" dirty="0" err="1"/>
              <a:t>private</a:t>
            </a:r>
            <a:r>
              <a:rPr lang="fr-FR" dirty="0"/>
              <a:t> List&lt;C&gt; </a:t>
            </a:r>
            <a:r>
              <a:rPr lang="fr-FR" dirty="0" err="1"/>
              <a:t>fieldC</a:t>
            </a:r>
            <a:r>
              <a:rPr lang="fr-FR" dirty="0"/>
              <a:t> = new </a:t>
            </a:r>
            <a:r>
              <a:rPr lang="fr-FR" dirty="0" err="1"/>
              <a:t>ArrayList</a:t>
            </a:r>
            <a:r>
              <a:rPr lang="fr-FR" dirty="0"/>
              <a:t>&lt;&gt;();</a:t>
            </a:r>
          </a:p>
        </p:txBody>
      </p:sp>
    </p:spTree>
    <p:extLst>
      <p:ext uri="{BB962C8B-B14F-4D97-AF65-F5344CB8AC3E}">
        <p14:creationId xmlns:p14="http://schemas.microsoft.com/office/powerpoint/2010/main" val="1710607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Part 2 : Structural Patterns </a:t>
            </a:r>
          </a:p>
        </p:txBody>
      </p:sp>
    </p:spTree>
    <p:extLst>
      <p:ext uri="{BB962C8B-B14F-4D97-AF65-F5344CB8AC3E}">
        <p14:creationId xmlns:p14="http://schemas.microsoft.com/office/powerpoint/2010/main" val="1546187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DB07F0-D20D-DA30-3BAC-10DE5DC01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196" y="0"/>
            <a:ext cx="7944202" cy="663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41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Adapter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5228F-D250-62FA-8C8D-38853616E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143" y="2978716"/>
            <a:ext cx="5187848" cy="37228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F3E2E4-AB64-87F4-90B1-3AF2ACF54247}"/>
              </a:ext>
            </a:extLst>
          </p:cNvPr>
          <p:cNvSpPr txBox="1"/>
          <p:nvPr/>
        </p:nvSpPr>
        <p:spPr>
          <a:xfrm>
            <a:off x="992937" y="1839179"/>
            <a:ext cx="1099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Convert the interface of a class into another interface clients expect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040793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… travelling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10DB02A-FACE-355C-E7FC-945FBF377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182" y="2131730"/>
            <a:ext cx="5103774" cy="4254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3699224-8421-9A3A-6A69-BD56CA5F63A8}"/>
              </a:ext>
            </a:extLst>
          </p:cNvPr>
          <p:cNvCxnSpPr>
            <a:cxnSpLocks/>
          </p:cNvCxnSpPr>
          <p:nvPr/>
        </p:nvCxnSpPr>
        <p:spPr>
          <a:xfrm flipH="1" flipV="1">
            <a:off x="5211519" y="2510800"/>
            <a:ext cx="56098" cy="105085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138A84E-1A47-975B-6A63-E371D4FBF483}"/>
              </a:ext>
            </a:extLst>
          </p:cNvPr>
          <p:cNvSpPr txBox="1"/>
          <p:nvPr/>
        </p:nvSpPr>
        <p:spPr>
          <a:xfrm>
            <a:off x="3837122" y="1882338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Extends</a:t>
            </a:r>
            <a:r>
              <a:rPr lang="fr-FR" dirty="0"/>
              <a:t> US </a:t>
            </a:r>
            <a:r>
              <a:rPr lang="fr-FR" dirty="0" err="1"/>
              <a:t>electrical</a:t>
            </a:r>
            <a:r>
              <a:rPr lang="fr-FR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4D541-8EBF-672E-D099-9505E4D9EB4B}"/>
              </a:ext>
            </a:extLst>
          </p:cNvPr>
          <p:cNvSpPr txBox="1"/>
          <p:nvPr/>
        </p:nvSpPr>
        <p:spPr>
          <a:xfrm>
            <a:off x="9682305" y="1601855"/>
            <a:ext cx="2271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Delegate</a:t>
            </a:r>
            <a:r>
              <a:rPr lang="fr-FR" dirty="0"/>
              <a:t> to </a:t>
            </a:r>
            <a:r>
              <a:rPr lang="fr-FR" dirty="0" err="1"/>
              <a:t>European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electrical</a:t>
            </a:r>
            <a:r>
              <a:rPr lang="fr-FR" dirty="0"/>
              <a:t>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D9487E-ACAC-0434-BDEC-486BB6C62AFB}"/>
              </a:ext>
            </a:extLst>
          </p:cNvPr>
          <p:cNvCxnSpPr>
            <a:cxnSpLocks/>
          </p:cNvCxnSpPr>
          <p:nvPr/>
        </p:nvCxnSpPr>
        <p:spPr>
          <a:xfrm flipV="1">
            <a:off x="8493262" y="1882338"/>
            <a:ext cx="987328" cy="49176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177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… in compiler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7D60F-F64D-92A4-C907-88A60759799E}"/>
              </a:ext>
            </a:extLst>
          </p:cNvPr>
          <p:cNvSpPr txBox="1"/>
          <p:nvPr/>
        </p:nvSpPr>
        <p:spPr>
          <a:xfrm>
            <a:off x="1402454" y="2269857"/>
            <a:ext cx="466852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// </a:t>
            </a:r>
            <a:r>
              <a:rPr lang="fr-FR" sz="2000" dirty="0" err="1"/>
              <a:t>everything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can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wrapped</a:t>
            </a:r>
            <a:r>
              <a:rPr lang="fr-FR" sz="2000" dirty="0"/>
              <a:t> in « { } »</a:t>
            </a:r>
          </a:p>
          <a:p>
            <a:r>
              <a:rPr lang="fr-FR" sz="2000" dirty="0"/>
              <a:t>// and </a:t>
            </a:r>
            <a:r>
              <a:rPr lang="fr-FR" sz="2000" dirty="0" err="1"/>
              <a:t>appended</a:t>
            </a:r>
            <a:r>
              <a:rPr lang="fr-FR" sz="2000" dirty="0"/>
              <a:t> by « ; »</a:t>
            </a:r>
          </a:p>
          <a:p>
            <a:r>
              <a:rPr lang="fr-FR" sz="2000" dirty="0"/>
              <a:t>// </a:t>
            </a:r>
            <a:r>
              <a:rPr lang="fr-FR" sz="2000" dirty="0" err="1"/>
              <a:t>statement</a:t>
            </a:r>
            <a:r>
              <a:rPr lang="fr-FR" sz="2000" dirty="0"/>
              <a:t> have NO type (i.e. </a:t>
            </a:r>
            <a:r>
              <a:rPr lang="fr-FR" sz="2000" dirty="0" err="1"/>
              <a:t>void</a:t>
            </a:r>
            <a:r>
              <a:rPr lang="fr-FR" sz="2000" dirty="0"/>
              <a:t>)</a:t>
            </a:r>
          </a:p>
          <a:p>
            <a:r>
              <a:rPr lang="fr-FR" sz="2000" dirty="0"/>
              <a:t>abstract </a:t>
            </a:r>
            <a:r>
              <a:rPr lang="fr-FR" sz="2000" b="1" dirty="0"/>
              <a:t>class </a:t>
            </a:r>
            <a:r>
              <a:rPr lang="fr-FR" sz="2000" b="1" dirty="0" err="1"/>
              <a:t>Statement</a:t>
            </a:r>
            <a:r>
              <a:rPr lang="fr-FR" sz="2000" b="1" dirty="0"/>
              <a:t> </a:t>
            </a:r>
            <a:r>
              <a:rPr lang="fr-FR" sz="2000" dirty="0"/>
              <a:t>{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740B0-A321-9A67-0D8B-60B71265DBFE}"/>
              </a:ext>
            </a:extLst>
          </p:cNvPr>
          <p:cNvSpPr txBox="1"/>
          <p:nvPr/>
        </p:nvSpPr>
        <p:spPr>
          <a:xfrm>
            <a:off x="7035643" y="2546856"/>
            <a:ext cx="42287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wrapped</a:t>
            </a:r>
            <a:r>
              <a:rPr lang="fr-FR" dirty="0"/>
              <a:t> in « ( ) »</a:t>
            </a:r>
          </a:p>
          <a:p>
            <a:r>
              <a:rPr lang="fr-FR" dirty="0"/>
              <a:t>// </a:t>
            </a:r>
            <a:r>
              <a:rPr lang="fr-FR" dirty="0" err="1"/>
              <a:t>statement</a:t>
            </a:r>
            <a:r>
              <a:rPr lang="fr-FR" dirty="0"/>
              <a:t> have a type</a:t>
            </a:r>
          </a:p>
          <a:p>
            <a:r>
              <a:rPr lang="fr-FR" dirty="0"/>
              <a:t>abstract </a:t>
            </a:r>
            <a:r>
              <a:rPr lang="fr-FR" b="1" dirty="0"/>
              <a:t>class Expression</a:t>
            </a:r>
            <a:r>
              <a:rPr lang="fr-FR" dirty="0"/>
              <a:t> {</a:t>
            </a:r>
          </a:p>
          <a:p>
            <a:r>
              <a:rPr lang="fr-FR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61A91F-2602-7363-BB05-2CC5DBF4251D}"/>
              </a:ext>
            </a:extLst>
          </p:cNvPr>
          <p:cNvSpPr txBox="1"/>
          <p:nvPr/>
        </p:nvSpPr>
        <p:spPr>
          <a:xfrm>
            <a:off x="1402454" y="4368863"/>
            <a:ext cx="50901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// call an expression, to </a:t>
            </a:r>
            <a:r>
              <a:rPr lang="fr-FR" sz="2000" dirty="0" err="1"/>
              <a:t>adapt</a:t>
            </a:r>
            <a:r>
              <a:rPr lang="fr-FR" sz="2000" dirty="0"/>
              <a:t> </a:t>
            </a:r>
            <a:r>
              <a:rPr lang="fr-FR" sz="2000" dirty="0" err="1"/>
              <a:t>it</a:t>
            </a:r>
            <a:r>
              <a:rPr lang="fr-FR" sz="2000" dirty="0"/>
              <a:t> as a </a:t>
            </a:r>
            <a:r>
              <a:rPr lang="fr-FR" sz="2000" dirty="0" err="1"/>
              <a:t>Statement</a:t>
            </a:r>
            <a:endParaRPr lang="fr-FR" sz="2000" dirty="0"/>
          </a:p>
          <a:p>
            <a:r>
              <a:rPr lang="fr-FR" sz="2000" dirty="0"/>
              <a:t>class </a:t>
            </a:r>
            <a:r>
              <a:rPr lang="fr-FR" sz="2000" b="1" dirty="0" err="1"/>
              <a:t>ExprStatement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</a:t>
            </a:r>
            <a:r>
              <a:rPr lang="fr-FR" sz="2000" dirty="0" err="1"/>
              <a:t>Statement</a:t>
            </a:r>
            <a:r>
              <a:rPr lang="fr-FR" sz="2000" dirty="0"/>
              <a:t> {</a:t>
            </a:r>
            <a:br>
              <a:rPr lang="fr-FR" sz="2000" dirty="0"/>
            </a:br>
            <a:r>
              <a:rPr lang="fr-FR" sz="2000" dirty="0"/>
              <a:t>      </a:t>
            </a:r>
            <a:r>
              <a:rPr lang="fr-FR" sz="2000" dirty="0" err="1"/>
              <a:t>private</a:t>
            </a:r>
            <a:r>
              <a:rPr lang="fr-FR" sz="2000" dirty="0"/>
              <a:t> Expression  </a:t>
            </a:r>
            <a:r>
              <a:rPr lang="fr-FR" sz="2000" dirty="0" err="1"/>
              <a:t>expression</a:t>
            </a:r>
            <a:r>
              <a:rPr lang="fr-FR" sz="2000" dirty="0"/>
              <a:t>;</a:t>
            </a:r>
          </a:p>
          <a:p>
            <a:r>
              <a:rPr lang="fr-FR" sz="2000" dirty="0"/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0B484BC-C39E-8CD1-DD72-B7EFBA640045}"/>
              </a:ext>
            </a:extLst>
          </p:cNvPr>
          <p:cNvCxnSpPr/>
          <p:nvPr/>
        </p:nvCxnSpPr>
        <p:spPr>
          <a:xfrm flipV="1">
            <a:off x="3518450" y="3543286"/>
            <a:ext cx="0" cy="825577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8FD48B6-BA38-ACBB-2651-B9AFE116636C}"/>
              </a:ext>
            </a:extLst>
          </p:cNvPr>
          <p:cNvCxnSpPr>
            <a:cxnSpLocks/>
          </p:cNvCxnSpPr>
          <p:nvPr/>
        </p:nvCxnSpPr>
        <p:spPr>
          <a:xfrm flipV="1">
            <a:off x="6176407" y="3489306"/>
            <a:ext cx="859236" cy="1677334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D73242-5902-AD4C-1AFA-1FF999085AD0}"/>
              </a:ext>
            </a:extLst>
          </p:cNvPr>
          <p:cNvSpPr txBox="1"/>
          <p:nvPr/>
        </p:nvSpPr>
        <p:spPr>
          <a:xfrm>
            <a:off x="6632993" y="3429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43F887-D486-6BF3-C507-7BFBE81D1BDA}"/>
              </a:ext>
            </a:extLst>
          </p:cNvPr>
          <p:cNvSpPr txBox="1"/>
          <p:nvPr/>
        </p:nvSpPr>
        <p:spPr>
          <a:xfrm>
            <a:off x="7522762" y="4692029"/>
            <a:ext cx="44130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f(x) + f(y)   …. </a:t>
            </a:r>
            <a:r>
              <a:rPr lang="fr-FR" dirty="0" err="1"/>
              <a:t>is</a:t>
            </a:r>
            <a:r>
              <a:rPr lang="fr-FR" dirty="0"/>
              <a:t> an Expression</a:t>
            </a:r>
          </a:p>
          <a:p>
            <a:endParaRPr lang="fr-FR" dirty="0"/>
          </a:p>
          <a:p>
            <a:r>
              <a:rPr lang="fr-FR" dirty="0"/>
              <a:t>{ </a:t>
            </a:r>
            <a:br>
              <a:rPr lang="fr-FR" dirty="0"/>
            </a:br>
            <a:r>
              <a:rPr lang="fr-FR" dirty="0"/>
              <a:t>f(x) </a:t>
            </a:r>
            <a:r>
              <a:rPr lang="fr-FR" b="1" dirty="0"/>
              <a:t>; </a:t>
            </a:r>
            <a:r>
              <a:rPr lang="fr-FR" dirty="0"/>
              <a:t>   …. Is a </a:t>
            </a:r>
            <a:r>
              <a:rPr lang="fr-FR" dirty="0" err="1"/>
              <a:t>sequence</a:t>
            </a:r>
            <a:r>
              <a:rPr lang="fr-FR" dirty="0"/>
              <a:t> of </a:t>
            </a:r>
            <a:r>
              <a:rPr lang="fr-FR" dirty="0" err="1"/>
              <a:t>Statements</a:t>
            </a:r>
            <a:br>
              <a:rPr lang="fr-FR" dirty="0"/>
            </a:br>
            <a:r>
              <a:rPr lang="fr-FR" dirty="0"/>
              <a:t>f(y) </a:t>
            </a:r>
            <a:r>
              <a:rPr lang="fr-FR" b="1" dirty="0"/>
              <a:t>;</a:t>
            </a:r>
            <a:r>
              <a:rPr lang="fr-FR" dirty="0"/>
              <a:t>          made of expressions (</a:t>
            </a:r>
            <a:r>
              <a:rPr lang="fr-FR" dirty="0" err="1"/>
              <a:t>function</a:t>
            </a:r>
            <a:r>
              <a:rPr lang="fr-FR" dirty="0"/>
              <a:t> call)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719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Bridge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77F07D-00A2-A967-7ADB-3DDC1B264B6E}"/>
              </a:ext>
            </a:extLst>
          </p:cNvPr>
          <p:cNvSpPr txBox="1"/>
          <p:nvPr/>
        </p:nvSpPr>
        <p:spPr>
          <a:xfrm>
            <a:off x="2973203" y="1783602"/>
            <a:ext cx="68611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Decouple an abstraction from its implementation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allowing the two to vary independently.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D4B43-6A0C-D10C-582D-62F00E7E5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05" y="2608611"/>
            <a:ext cx="5191754" cy="423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2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EDB3B9-DD65-93EA-72DF-96F641F85FA3}"/>
              </a:ext>
            </a:extLst>
          </p:cNvPr>
          <p:cNvSpPr txBox="1"/>
          <p:nvPr/>
        </p:nvSpPr>
        <p:spPr>
          <a:xfrm>
            <a:off x="2676171" y="2958806"/>
            <a:ext cx="30389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shock</a:t>
            </a:r>
            <a:r>
              <a:rPr lang="fr-FR" sz="3600" dirty="0"/>
              <a:t> absorber</a:t>
            </a:r>
          </a:p>
          <a:p>
            <a:endParaRPr lang="fr-FR" sz="3600" dirty="0"/>
          </a:p>
          <a:p>
            <a:endParaRPr lang="fr-FR" sz="3600" dirty="0"/>
          </a:p>
          <a:p>
            <a:r>
              <a:rPr lang="fr-FR" sz="3600" dirty="0"/>
              <a:t>Isolation</a:t>
            </a: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E6889B33-5696-BD5F-CD48-BD9128724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201" y="3124667"/>
            <a:ext cx="4153948" cy="2768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750587-C4DD-F3AA-EDE1-2776711E5EF3}"/>
              </a:ext>
            </a:extLst>
          </p:cNvPr>
          <p:cNvCxnSpPr/>
          <p:nvPr/>
        </p:nvCxnSpPr>
        <p:spPr>
          <a:xfrm flipV="1">
            <a:off x="6609459" y="2816127"/>
            <a:ext cx="0" cy="825577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2ACDD15-28D9-360C-1B0D-740ADC57946F}"/>
              </a:ext>
            </a:extLst>
          </p:cNvPr>
          <p:cNvSpPr/>
          <p:nvPr/>
        </p:nvSpPr>
        <p:spPr>
          <a:xfrm>
            <a:off x="5986609" y="2064411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0FEB7D-5E55-1ED7-75B0-74CF615EF771}"/>
              </a:ext>
            </a:extLst>
          </p:cNvPr>
          <p:cNvSpPr txBox="1"/>
          <p:nvPr/>
        </p:nvSpPr>
        <p:spPr>
          <a:xfrm>
            <a:off x="5986609" y="2064411"/>
            <a:ext cx="1073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StableApi</a:t>
            </a:r>
            <a:endParaRPr lang="fr-FR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D4D0AFF-325A-198C-D1FE-C5BD234C1F36}"/>
              </a:ext>
            </a:extLst>
          </p:cNvPr>
          <p:cNvCxnSpPr>
            <a:cxnSpLocks/>
            <a:stCxn id="8" idx="1"/>
            <a:endCxn id="8" idx="3"/>
          </p:cNvCxnSpPr>
          <p:nvPr/>
        </p:nvCxnSpPr>
        <p:spPr>
          <a:xfrm>
            <a:off x="5986609" y="2412220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57BC-6D5F-C7A5-9D4E-20D7AADB3606}"/>
              </a:ext>
            </a:extLst>
          </p:cNvPr>
          <p:cNvCxnSpPr>
            <a:cxnSpLocks/>
          </p:cNvCxnSpPr>
          <p:nvPr/>
        </p:nvCxnSpPr>
        <p:spPr>
          <a:xfrm flipV="1">
            <a:off x="9317904" y="3841770"/>
            <a:ext cx="751715" cy="762935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125C26F-C791-2AED-326D-6611C83C9A20}"/>
              </a:ext>
            </a:extLst>
          </p:cNvPr>
          <p:cNvSpPr/>
          <p:nvPr/>
        </p:nvSpPr>
        <p:spPr>
          <a:xfrm>
            <a:off x="9611485" y="2958806"/>
            <a:ext cx="1351031" cy="64259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8B2B55-1CC6-FCAD-92B9-CB1046F4C22D}"/>
              </a:ext>
            </a:extLst>
          </p:cNvPr>
          <p:cNvSpPr txBox="1"/>
          <p:nvPr/>
        </p:nvSpPr>
        <p:spPr>
          <a:xfrm>
            <a:off x="9611485" y="2905780"/>
            <a:ext cx="1334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InternalImpl</a:t>
            </a:r>
            <a:endParaRPr lang="fr-FR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B8C114-D7EF-2EB6-6866-A78DAD4C04C6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9611485" y="328010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0611AB0-F8F7-4EAB-A413-F85CCADDBCDF}"/>
              </a:ext>
            </a:extLst>
          </p:cNvPr>
          <p:cNvSpPr txBox="1"/>
          <p:nvPr/>
        </p:nvSpPr>
        <p:spPr>
          <a:xfrm>
            <a:off x="10069619" y="3995334"/>
            <a:ext cx="2069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May changes</a:t>
            </a:r>
          </a:p>
          <a:p>
            <a:r>
              <a:rPr lang="fr-FR" dirty="0"/>
              <a:t>.. </a:t>
            </a:r>
            <a:r>
              <a:rPr lang="fr-FR" dirty="0" err="1"/>
              <a:t>Should</a:t>
            </a:r>
            <a:r>
              <a:rPr lang="fr-FR" dirty="0"/>
              <a:t> not impact</a:t>
            </a:r>
          </a:p>
        </p:txBody>
      </p:sp>
    </p:spTree>
    <p:extLst>
      <p:ext uri="{BB962C8B-B14F-4D97-AF65-F5344CB8AC3E}">
        <p14:creationId xmlns:p14="http://schemas.microsoft.com/office/powerpoint/2010/main" val="2088363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Composite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033BF0-6B77-3EB0-0532-C905BFA40302}"/>
              </a:ext>
            </a:extLst>
          </p:cNvPr>
          <p:cNvSpPr txBox="1"/>
          <p:nvPr/>
        </p:nvSpPr>
        <p:spPr>
          <a:xfrm>
            <a:off x="526417" y="1615627"/>
            <a:ext cx="115976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Compose objects into tree structures to represent part-whole hierarchies.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Composite lets clients treat individual objects and compositions of objects uniformly.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1B36E-E491-0987-A82E-0E0B9E194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732" y="2698946"/>
            <a:ext cx="5391032" cy="407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72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46119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Example of Composite: </a:t>
            </a:r>
            <a:br>
              <a:rPr lang="fr-FR" dirty="0"/>
            </a:br>
            <a:r>
              <a:rPr lang="fr-FR" dirty="0"/>
              <a:t>a « Group » of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elements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itself</a:t>
            </a:r>
            <a:r>
              <a:rPr lang="fr-FR" dirty="0"/>
              <a:t> a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element</a:t>
            </a:r>
            <a:r>
              <a:rPr lang="fr-FR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166CC7-BCE6-8941-27F0-C228B4DC5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76" y="3046082"/>
            <a:ext cx="5505927" cy="3200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17A1D0-FD0C-B9FC-06D5-CAA32B368260}"/>
              </a:ext>
            </a:extLst>
          </p:cNvPr>
          <p:cNvSpPr txBox="1"/>
          <p:nvPr/>
        </p:nvSpPr>
        <p:spPr>
          <a:xfrm>
            <a:off x="8442773" y="4117605"/>
            <a:ext cx="37177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On the « group »,</a:t>
            </a:r>
          </a:p>
          <a:p>
            <a:r>
              <a:rPr lang="fr-FR" dirty="0" err="1"/>
              <a:t>you</a:t>
            </a:r>
            <a:r>
              <a:rPr lang="fr-FR" dirty="0"/>
              <a:t> can select, copy, translate, </a:t>
            </a:r>
            <a:r>
              <a:rPr lang="fr-FR" dirty="0" err="1"/>
              <a:t>rotate</a:t>
            </a:r>
            <a:r>
              <a:rPr lang="fr-FR" dirty="0"/>
              <a:t>,</a:t>
            </a:r>
          </a:p>
          <a:p>
            <a:r>
              <a:rPr lang="fr-FR" dirty="0"/>
              <a:t>change </a:t>
            </a:r>
            <a:r>
              <a:rPr lang="fr-FR" dirty="0" err="1"/>
              <a:t>transparency</a:t>
            </a:r>
            <a:r>
              <a:rPr lang="fr-FR" dirty="0"/>
              <a:t>, </a:t>
            </a:r>
            <a:r>
              <a:rPr lang="fr-FR" dirty="0" err="1"/>
              <a:t>bring</a:t>
            </a:r>
            <a:r>
              <a:rPr lang="fr-FR" dirty="0"/>
              <a:t> to front,…</a:t>
            </a:r>
          </a:p>
          <a:p>
            <a:r>
              <a:rPr lang="fr-FR" dirty="0"/>
              <a:t>( all </a:t>
            </a:r>
            <a:r>
              <a:rPr lang="fr-FR" dirty="0" err="1"/>
              <a:t>commands</a:t>
            </a:r>
            <a:r>
              <a:rPr lang="fr-FR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1879536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Examples</a:t>
            </a:r>
            <a:r>
              <a:rPr lang="fr-FR" dirty="0"/>
              <a:t> of Composite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6BA02B-5F6A-B45B-40C0-76B751AD9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718" y="2660050"/>
            <a:ext cx="3503102" cy="18951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FA4B2C-5703-EF4D-443D-73B9B2ECB17C}"/>
              </a:ext>
            </a:extLst>
          </p:cNvPr>
          <p:cNvSpPr txBox="1"/>
          <p:nvPr/>
        </p:nvSpPr>
        <p:spPr>
          <a:xfrm>
            <a:off x="2928324" y="4863710"/>
            <a:ext cx="7305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 Directory </a:t>
            </a:r>
            <a:r>
              <a:rPr lang="fr-FR" sz="2400" dirty="0" err="1"/>
              <a:t>is</a:t>
            </a:r>
            <a:r>
              <a:rPr lang="fr-FR" sz="2400" dirty="0"/>
              <a:t> a Composite of  (</a:t>
            </a:r>
            <a:r>
              <a:rPr lang="fr-FR" sz="2400" dirty="0" err="1"/>
              <a:t>sub</a:t>
            </a:r>
            <a:r>
              <a:rPr lang="fr-FR" sz="2400" dirty="0"/>
              <a:t>-)directories and files</a:t>
            </a:r>
          </a:p>
          <a:p>
            <a:endParaRPr lang="fr-FR" sz="2400" dirty="0"/>
          </a:p>
          <a:p>
            <a:r>
              <a:rPr lang="fr-FR" sz="2400" dirty="0"/>
              <a:t>A directory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itself</a:t>
            </a:r>
            <a:r>
              <a:rPr lang="fr-FR" sz="2400" dirty="0"/>
              <a:t> a filesystem </a:t>
            </a:r>
            <a:r>
              <a:rPr lang="fr-FR" sz="2400" dirty="0" err="1"/>
              <a:t>element</a:t>
            </a:r>
            <a:r>
              <a:rPr lang="fr-FR" sz="2400" dirty="0"/>
              <a:t> (=Inode), like file</a:t>
            </a:r>
          </a:p>
        </p:txBody>
      </p:sp>
    </p:spTree>
    <p:extLst>
      <p:ext uri="{BB962C8B-B14F-4D97-AF65-F5344CB8AC3E}">
        <p14:creationId xmlns:p14="http://schemas.microsoft.com/office/powerpoint/2010/main" val="3250465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3A04-E2CB-1A5E-6C32-C2661D55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/>
              <a:t>Fundamental </a:t>
            </a:r>
            <a:r>
              <a:rPr lang="fr-FR" dirty="0" err="1"/>
              <a:t>Principle</a:t>
            </a:r>
            <a:r>
              <a:rPr lang="fr-FR" dirty="0"/>
              <a:t> : SOLID</a:t>
            </a:r>
            <a:br>
              <a:rPr lang="fr-FR" dirty="0"/>
            </a:br>
            <a:r>
              <a:rPr lang="fr-FR" dirty="0">
                <a:hlinkClick r:id="rId2"/>
              </a:rPr>
              <a:t>https://en.wikipedia.org/wiki/SOLID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48D7C0-0EB9-A6B6-48C8-76E480038E05}"/>
              </a:ext>
            </a:extLst>
          </p:cNvPr>
          <p:cNvSpPr txBox="1"/>
          <p:nvPr/>
        </p:nvSpPr>
        <p:spPr>
          <a:xfrm>
            <a:off x="4060135" y="1843708"/>
            <a:ext cx="7466275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b="1" dirty="0"/>
              <a:t>S </a:t>
            </a:r>
            <a:r>
              <a:rPr lang="fr-FR" sz="8000" dirty="0" err="1"/>
              <a:t>ingle</a:t>
            </a:r>
            <a:endParaRPr lang="fr-FR" sz="3600" dirty="0"/>
          </a:p>
          <a:p>
            <a:r>
              <a:rPr lang="fr-FR" sz="4800" b="1" dirty="0"/>
              <a:t>O</a:t>
            </a:r>
            <a:r>
              <a:rPr lang="fr-FR" sz="4800" dirty="0"/>
              <a:t> open-</a:t>
            </a:r>
            <a:r>
              <a:rPr lang="fr-FR" sz="4800" dirty="0" err="1"/>
              <a:t>closed</a:t>
            </a:r>
            <a:endParaRPr lang="fr-FR" sz="4800" dirty="0"/>
          </a:p>
          <a:p>
            <a:r>
              <a:rPr lang="fr-FR" sz="4800" b="1" dirty="0"/>
              <a:t>L </a:t>
            </a:r>
            <a:r>
              <a:rPr lang="fr-FR" sz="4800" dirty="0" err="1"/>
              <a:t>iskov</a:t>
            </a:r>
            <a:r>
              <a:rPr lang="fr-FR" sz="4800" dirty="0"/>
              <a:t> </a:t>
            </a:r>
            <a:r>
              <a:rPr lang="fr-FR" sz="4800" dirty="0" err="1"/>
              <a:t>susbtitution</a:t>
            </a:r>
            <a:r>
              <a:rPr lang="fr-FR" sz="4800" dirty="0"/>
              <a:t> </a:t>
            </a:r>
            <a:r>
              <a:rPr lang="fr-FR" sz="4800" dirty="0" err="1"/>
              <a:t>principle</a:t>
            </a:r>
            <a:endParaRPr lang="fr-FR" sz="4800" dirty="0"/>
          </a:p>
          <a:p>
            <a:r>
              <a:rPr lang="fr-FR" sz="4800" b="1" dirty="0"/>
              <a:t>I </a:t>
            </a:r>
            <a:r>
              <a:rPr lang="fr-FR" sz="4800" dirty="0" err="1"/>
              <a:t>nterface</a:t>
            </a:r>
            <a:r>
              <a:rPr lang="fr-FR" sz="4800" dirty="0"/>
              <a:t> </a:t>
            </a:r>
            <a:r>
              <a:rPr lang="fr-FR" sz="4800" dirty="0" err="1"/>
              <a:t>seggregation</a:t>
            </a:r>
            <a:endParaRPr lang="fr-FR" sz="4800" dirty="0"/>
          </a:p>
          <a:p>
            <a:r>
              <a:rPr lang="fr-FR" sz="4800" b="1" dirty="0"/>
              <a:t>D </a:t>
            </a:r>
            <a:r>
              <a:rPr lang="fr-FR" sz="4800" dirty="0" err="1"/>
              <a:t>ependency</a:t>
            </a:r>
            <a:r>
              <a:rPr lang="fr-FR" sz="4800" dirty="0"/>
              <a:t> inversion</a:t>
            </a:r>
          </a:p>
        </p:txBody>
      </p:sp>
    </p:spTree>
    <p:extLst>
      <p:ext uri="{BB962C8B-B14F-4D97-AF65-F5344CB8AC3E}">
        <p14:creationId xmlns:p14="http://schemas.microsoft.com/office/powerpoint/2010/main" val="6685840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Decorator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A4C23C-4F3C-F3CA-5B41-49EFCF009D0A}"/>
              </a:ext>
            </a:extLst>
          </p:cNvPr>
          <p:cNvSpPr txBox="1"/>
          <p:nvPr/>
        </p:nvSpPr>
        <p:spPr>
          <a:xfrm>
            <a:off x="1060256" y="1638067"/>
            <a:ext cx="10965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Attach additional responsibilities to an object dynamically keeping the same interface. </a:t>
            </a:r>
          </a:p>
          <a:p>
            <a:r>
              <a:rPr lang="en-US" sz="2400" dirty="0"/>
              <a:t>Decorators provide a flexible alternative to subclassing for extending functionality.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962095-CBB3-54EF-DF78-05B7CD741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51" y="2546858"/>
            <a:ext cx="11050697" cy="424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12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</a:t>
            </a:r>
            <a:r>
              <a:rPr lang="fr-FR" dirty="0" err="1"/>
              <a:t>Decorator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C41DE-0364-4FEC-E7A7-E42424AFCD96}"/>
              </a:ext>
            </a:extLst>
          </p:cNvPr>
          <p:cNvSpPr txBox="1"/>
          <p:nvPr/>
        </p:nvSpPr>
        <p:spPr>
          <a:xfrm>
            <a:off x="833634" y="2300225"/>
            <a:ext cx="113583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,  </a:t>
            </a:r>
          </a:p>
          <a:p>
            <a:r>
              <a:rPr lang="fr-FR" sz="2400" dirty="0"/>
              <a:t>A « Border »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border </a:t>
            </a:r>
            <a:r>
              <a:rPr lang="fr-FR" sz="2400" dirty="0" err="1"/>
              <a:t>decoration</a:t>
            </a:r>
            <a:r>
              <a:rPr lang="fr-FR" sz="2400" dirty="0"/>
              <a:t> to the </a:t>
            </a:r>
            <a:r>
              <a:rPr lang="fr-FR" sz="2400" dirty="0" err="1"/>
              <a:t>underlying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endParaRPr lang="fr-FR" sz="2400" dirty="0"/>
          </a:p>
          <a:p>
            <a:r>
              <a:rPr lang="fr-FR" sz="2400" dirty="0"/>
              <a:t>A « </a:t>
            </a:r>
            <a:r>
              <a:rPr lang="fr-FR" sz="2400" dirty="0" err="1"/>
              <a:t>Shadowed</a:t>
            </a:r>
            <a:r>
              <a:rPr lang="fr-FR" sz="2400" dirty="0"/>
              <a:t> »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</a:t>
            </a:r>
            <a:r>
              <a:rPr lang="fr-FR" sz="2400" dirty="0" err="1"/>
              <a:t>shadow</a:t>
            </a:r>
            <a:r>
              <a:rPr lang="fr-FR" sz="2400" dirty="0"/>
              <a:t> </a:t>
            </a:r>
            <a:r>
              <a:rPr lang="fr-FR" sz="2400" dirty="0" err="1"/>
              <a:t>decoration</a:t>
            </a:r>
            <a:r>
              <a:rPr lang="fr-FR" sz="2400" dirty="0"/>
              <a:t> to the </a:t>
            </a:r>
            <a:r>
              <a:rPr lang="fr-FR" sz="2400" dirty="0" err="1"/>
              <a:t>underlying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endParaRPr lang="fr-F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73F74D-7906-F959-359D-50B871D09F89}"/>
              </a:ext>
            </a:extLst>
          </p:cNvPr>
          <p:cNvSpPr txBox="1"/>
          <p:nvPr/>
        </p:nvSpPr>
        <p:spPr>
          <a:xfrm>
            <a:off x="886350" y="4202886"/>
            <a:ext cx="105282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Aspect-</a:t>
            </a:r>
            <a:r>
              <a:rPr lang="fr-FR" sz="2400" dirty="0" err="1"/>
              <a:t>Oriented</a:t>
            </a:r>
            <a:r>
              <a:rPr lang="fr-FR" sz="2400" dirty="0"/>
              <a:t>-</a:t>
            </a:r>
            <a:r>
              <a:rPr lang="fr-FR" sz="2400" dirty="0" err="1"/>
              <a:t>Programming</a:t>
            </a:r>
            <a:r>
              <a:rPr lang="fr-FR" sz="2400" dirty="0"/>
              <a:t>,  </a:t>
            </a:r>
          </a:p>
          <a:p>
            <a:r>
              <a:rPr lang="fr-FR" sz="2400" dirty="0"/>
              <a:t>A « </a:t>
            </a:r>
            <a:r>
              <a:rPr lang="fr-FR" sz="2400" dirty="0" err="1"/>
              <a:t>Logged</a:t>
            </a:r>
            <a:r>
              <a:rPr lang="fr-FR" sz="2400" dirty="0"/>
              <a:t>» </a:t>
            </a:r>
            <a:r>
              <a:rPr lang="fr-FR" sz="2400" dirty="0" err="1"/>
              <a:t>method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log, to the </a:t>
            </a:r>
            <a:r>
              <a:rPr lang="fr-FR" sz="2400" dirty="0" err="1"/>
              <a:t>execution</a:t>
            </a:r>
            <a:r>
              <a:rPr lang="fr-FR" sz="2400" dirty="0"/>
              <a:t> of a </a:t>
            </a:r>
            <a:r>
              <a:rPr lang="fr-FR" sz="2400" dirty="0" err="1"/>
              <a:t>method</a:t>
            </a:r>
            <a:endParaRPr lang="fr-FR" sz="2400" dirty="0"/>
          </a:p>
          <a:p>
            <a:r>
              <a:rPr lang="fr-FR" sz="2400" dirty="0"/>
              <a:t>A « </a:t>
            </a:r>
            <a:r>
              <a:rPr lang="fr-FR" sz="2400" dirty="0" err="1"/>
              <a:t>Timed</a:t>
            </a:r>
            <a:r>
              <a:rPr lang="fr-FR" sz="2400" dirty="0"/>
              <a:t> </a:t>
            </a:r>
            <a:r>
              <a:rPr lang="fr-FR" sz="2400" dirty="0" err="1"/>
              <a:t>Metric</a:t>
            </a:r>
            <a:r>
              <a:rPr lang="fr-FR" sz="2400" dirty="0"/>
              <a:t>» </a:t>
            </a:r>
            <a:r>
              <a:rPr lang="fr-FR" sz="2400" dirty="0" err="1"/>
              <a:t>method</a:t>
            </a:r>
            <a:r>
              <a:rPr lang="fr-FR" sz="2400" dirty="0"/>
              <a:t> -&gt; </a:t>
            </a:r>
            <a:r>
              <a:rPr lang="fr-FR" sz="2400" dirty="0" err="1"/>
              <a:t>increment</a:t>
            </a:r>
            <a:r>
              <a:rPr lang="fr-FR" sz="2400" dirty="0"/>
              <a:t> a </a:t>
            </a:r>
            <a:r>
              <a:rPr lang="fr-FR" sz="2400" dirty="0" err="1"/>
              <a:t>statistic</a:t>
            </a:r>
            <a:r>
              <a:rPr lang="fr-FR" sz="2400" dirty="0"/>
              <a:t> </a:t>
            </a:r>
            <a:r>
              <a:rPr lang="fr-FR" sz="2400" dirty="0" err="1"/>
              <a:t>counter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the </a:t>
            </a:r>
            <a:r>
              <a:rPr lang="fr-FR" sz="2400" dirty="0" err="1"/>
              <a:t>execution</a:t>
            </a:r>
            <a:r>
              <a:rPr lang="fr-FR" sz="2400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23642241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Proxy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DFDC3-CDA9-B4CD-0187-77AA626DB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812" y="2941862"/>
            <a:ext cx="8965427" cy="35510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A8FB01-472C-D7E5-B34F-09323964881E}"/>
              </a:ext>
            </a:extLst>
          </p:cNvPr>
          <p:cNvSpPr txBox="1"/>
          <p:nvPr/>
        </p:nvSpPr>
        <p:spPr>
          <a:xfrm>
            <a:off x="123416" y="1826892"/>
            <a:ext cx="12181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surrogate or placeholder for another object to control access to it.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524251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646FC-04C9-BC70-B421-BDC0E6888C78}"/>
              </a:ext>
            </a:extLst>
          </p:cNvPr>
          <p:cNvSpPr txBox="1"/>
          <p:nvPr/>
        </p:nvSpPr>
        <p:spPr>
          <a:xfrm>
            <a:off x="5161031" y="2288805"/>
            <a:ext cx="271882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Indirection</a:t>
            </a:r>
          </a:p>
          <a:p>
            <a:endParaRPr lang="fr-FR" sz="3200" dirty="0"/>
          </a:p>
          <a:p>
            <a:r>
              <a:rPr lang="fr-FR" sz="3200" dirty="0" err="1"/>
              <a:t>Intermediate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Cache</a:t>
            </a:r>
          </a:p>
          <a:p>
            <a:endParaRPr lang="fr-FR" sz="3200" dirty="0"/>
          </a:p>
          <a:p>
            <a:r>
              <a:rPr lang="fr-FR" sz="3200" dirty="0"/>
              <a:t>Access </a:t>
            </a:r>
            <a:r>
              <a:rPr lang="fr-FR" sz="3200" dirty="0" err="1"/>
              <a:t>through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030364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http Proxy</a:t>
            </a:r>
            <a:br>
              <a:rPr lang="fr-FR" dirty="0"/>
            </a:br>
            <a:r>
              <a:rPr lang="fr-FR" dirty="0"/>
              <a:t>in networks..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05AF1588-F023-AD5B-A46E-DA9FF8907DF3}"/>
              </a:ext>
            </a:extLst>
          </p:cNvPr>
          <p:cNvSpPr/>
          <p:nvPr/>
        </p:nvSpPr>
        <p:spPr>
          <a:xfrm>
            <a:off x="7950547" y="2250807"/>
            <a:ext cx="2866615" cy="1994299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BFA60-282B-7CF6-5C90-37D6FBDBBEF5}"/>
              </a:ext>
            </a:extLst>
          </p:cNvPr>
          <p:cNvSpPr/>
          <p:nvPr/>
        </p:nvSpPr>
        <p:spPr>
          <a:xfrm>
            <a:off x="1654895" y="1965535"/>
            <a:ext cx="3560795" cy="2370854"/>
          </a:xfrm>
          <a:prstGeom prst="rect">
            <a:avLst/>
          </a:prstGeom>
          <a:noFill/>
          <a:ln w="25400" cmpd="dbl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1A6EF2-0F07-AEDA-C9D8-F9ED13A5FC0C}"/>
              </a:ext>
            </a:extLst>
          </p:cNvPr>
          <p:cNvSpPr/>
          <p:nvPr/>
        </p:nvSpPr>
        <p:spPr>
          <a:xfrm>
            <a:off x="1783921" y="2137102"/>
            <a:ext cx="3326621" cy="2036601"/>
          </a:xfrm>
          <a:prstGeom prst="rect">
            <a:avLst/>
          </a:prstGeom>
          <a:noFill/>
          <a:ln w="25400" cmpd="dbl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C74BD-275A-F5BC-548A-B010056516C1}"/>
              </a:ext>
            </a:extLst>
          </p:cNvPr>
          <p:cNvSpPr txBox="1"/>
          <p:nvPr/>
        </p:nvSpPr>
        <p:spPr>
          <a:xfrm>
            <a:off x="1383446" y="1207973"/>
            <a:ext cx="3031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Firewall </a:t>
            </a:r>
          </a:p>
          <a:p>
            <a:r>
              <a:rPr lang="fr-FR" dirty="0"/>
              <a:t>on Intranet  </a:t>
            </a:r>
            <a:r>
              <a:rPr lang="fr-FR" dirty="0" err="1"/>
              <a:t>company</a:t>
            </a:r>
            <a:r>
              <a:rPr lang="fr-FR" dirty="0"/>
              <a:t> network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4FFC4-3E6E-7509-7EB2-C1DD518C2E51}"/>
              </a:ext>
            </a:extLst>
          </p:cNvPr>
          <p:cNvSpPr/>
          <p:nvPr/>
        </p:nvSpPr>
        <p:spPr>
          <a:xfrm>
            <a:off x="4828613" y="2871528"/>
            <a:ext cx="933101" cy="617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B0AB67D-7780-F639-9BDB-93119732B20A}"/>
              </a:ext>
            </a:extLst>
          </p:cNvPr>
          <p:cNvSpPr/>
          <p:nvPr/>
        </p:nvSpPr>
        <p:spPr>
          <a:xfrm>
            <a:off x="6550609" y="3037486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FC4BA0-568E-5515-E149-6F359CCD8C42}"/>
              </a:ext>
            </a:extLst>
          </p:cNvPr>
          <p:cNvSpPr txBox="1"/>
          <p:nvPr/>
        </p:nvSpPr>
        <p:spPr>
          <a:xfrm>
            <a:off x="8911320" y="1696809"/>
            <a:ext cx="945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Internet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32421-8B4D-AD31-BB89-C2FBD37495C8}"/>
              </a:ext>
            </a:extLst>
          </p:cNvPr>
          <p:cNvSpPr txBox="1"/>
          <p:nvPr/>
        </p:nvSpPr>
        <p:spPr>
          <a:xfrm>
            <a:off x="5312071" y="2042763"/>
            <a:ext cx="899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HTTP</a:t>
            </a:r>
          </a:p>
          <a:p>
            <a:r>
              <a:rPr lang="fr-FR" sz="2400" b="1" dirty="0"/>
              <a:t>Proxy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965BC0B-6A36-242D-E64C-51E092759B03}"/>
              </a:ext>
            </a:extLst>
          </p:cNvPr>
          <p:cNvSpPr/>
          <p:nvPr/>
        </p:nvSpPr>
        <p:spPr>
          <a:xfrm rot="20297645">
            <a:off x="3307140" y="3304212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6CE802AC-9195-B85E-C9F9-E51E8A43E22E}"/>
              </a:ext>
            </a:extLst>
          </p:cNvPr>
          <p:cNvSpPr/>
          <p:nvPr/>
        </p:nvSpPr>
        <p:spPr>
          <a:xfrm rot="993015">
            <a:off x="3269620" y="2772892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0C8BF1-11F7-B9CA-4464-1C51B11AA4F8}"/>
              </a:ext>
            </a:extLst>
          </p:cNvPr>
          <p:cNvSpPr txBox="1"/>
          <p:nvPr/>
        </p:nvSpPr>
        <p:spPr>
          <a:xfrm>
            <a:off x="234201" y="4602053"/>
            <a:ext cx="86771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$ </a:t>
            </a:r>
            <a:r>
              <a:rPr lang="fr-FR" sz="2400" dirty="0" err="1"/>
              <a:t>curl</a:t>
            </a:r>
            <a:r>
              <a:rPr lang="fr-FR" sz="2400" dirty="0"/>
              <a:t> </a:t>
            </a:r>
            <a:r>
              <a:rPr lang="fr-FR" sz="2400" b="1" dirty="0"/>
              <a:t>–p  myproxy:8080   </a:t>
            </a:r>
            <a:r>
              <a:rPr lang="fr-FR" sz="2400" dirty="0">
                <a:hlinkClick r:id="rId2"/>
              </a:rPr>
              <a:t>https://www.google.fr</a:t>
            </a:r>
            <a:endParaRPr lang="fr-FR" sz="24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fr-FR" sz="2400" dirty="0"/>
              <a:t>1/ TCP </a:t>
            </a:r>
            <a:r>
              <a:rPr lang="fr-FR" sz="2400" dirty="0" err="1"/>
              <a:t>connect</a:t>
            </a:r>
            <a:r>
              <a:rPr lang="fr-FR" sz="2400" dirty="0"/>
              <a:t> to  </a:t>
            </a:r>
            <a:r>
              <a:rPr lang="fr-FR" sz="2400" dirty="0" err="1"/>
              <a:t>myproxy</a:t>
            </a:r>
            <a:endParaRPr lang="fr-FR" sz="2400" dirty="0"/>
          </a:p>
          <a:p>
            <a:r>
              <a:rPr lang="fr-FR" sz="2400" dirty="0"/>
              <a:t>   + </a:t>
            </a:r>
            <a:r>
              <a:rPr lang="fr-FR" sz="2400" dirty="0" err="1"/>
              <a:t>send</a:t>
            </a:r>
            <a:r>
              <a:rPr lang="fr-FR" sz="2400" dirty="0"/>
              <a:t> http </a:t>
            </a:r>
            <a:r>
              <a:rPr lang="fr-FR" sz="2400" dirty="0" err="1"/>
              <a:t>request</a:t>
            </a:r>
            <a:r>
              <a:rPr lang="fr-FR" sz="2400" dirty="0"/>
              <a:t> to </a:t>
            </a:r>
            <a:r>
              <a:rPr lang="fr-FR" sz="2400" dirty="0" err="1"/>
              <a:t>myproxy</a:t>
            </a:r>
            <a:r>
              <a:rPr lang="fr-FR" sz="2400" dirty="0"/>
              <a:t>, </a:t>
            </a:r>
            <a:r>
              <a:rPr lang="fr-FR" sz="2400" dirty="0" err="1"/>
              <a:t>with</a:t>
            </a:r>
            <a:r>
              <a:rPr lang="fr-FR" sz="2400" dirty="0"/>
              <a:t> extra http Header for « host 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F616CE-B081-3585-B3A6-CF4422F36CC8}"/>
              </a:ext>
            </a:extLst>
          </p:cNvPr>
          <p:cNvSpPr txBox="1"/>
          <p:nvPr/>
        </p:nvSpPr>
        <p:spPr>
          <a:xfrm>
            <a:off x="5110542" y="5938308"/>
            <a:ext cx="687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=&gt; 2/ the proxy rewrite </a:t>
            </a:r>
            <a:r>
              <a:rPr lang="fr-FR" sz="2400" dirty="0" err="1"/>
              <a:t>another</a:t>
            </a:r>
            <a:r>
              <a:rPr lang="fr-FR" sz="2400" dirty="0"/>
              <a:t> HTTP </a:t>
            </a:r>
            <a:r>
              <a:rPr lang="fr-FR" sz="2400" dirty="0" err="1"/>
              <a:t>Request</a:t>
            </a:r>
            <a:r>
              <a:rPr lang="fr-FR" sz="2400" dirty="0"/>
              <a:t> to host</a:t>
            </a:r>
          </a:p>
        </p:txBody>
      </p:sp>
    </p:spTree>
    <p:extLst>
      <p:ext uri="{BB962C8B-B14F-4D97-AF65-F5344CB8AC3E}">
        <p14:creationId xmlns:p14="http://schemas.microsoft.com/office/powerpoint/2010/main" val="14434378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585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Facade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C6AA6-7C37-0F74-18FB-DC41E756E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852" y="2494738"/>
            <a:ext cx="8356295" cy="38611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24997C-8641-308D-B68B-9157F5E1D730}"/>
              </a:ext>
            </a:extLst>
          </p:cNvPr>
          <p:cNvSpPr txBox="1"/>
          <p:nvPr/>
        </p:nvSpPr>
        <p:spPr>
          <a:xfrm>
            <a:off x="897570" y="1430503"/>
            <a:ext cx="110866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unified interface to a set of interfaces in a subsystem.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Facade defines a higher-level interface that makes the subsystem easier to use.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767824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Examples</a:t>
            </a:r>
            <a:r>
              <a:rPr lang="fr-FR" dirty="0"/>
              <a:t> … Network </a:t>
            </a:r>
            <a:r>
              <a:rPr lang="fr-FR" dirty="0" err="1"/>
              <a:t>protocol</a:t>
            </a:r>
            <a:r>
              <a:rPr lang="fr-FR" dirty="0"/>
              <a:t> </a:t>
            </a:r>
            <a:r>
              <a:rPr lang="fr-FR" dirty="0" err="1"/>
              <a:t>layers</a:t>
            </a:r>
            <a:endParaRPr lang="fr-FR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A1219A7-D976-4888-D22E-092FB40D21F4}"/>
              </a:ext>
            </a:extLst>
          </p:cNvPr>
          <p:cNvSpPr/>
          <p:nvPr/>
        </p:nvSpPr>
        <p:spPr>
          <a:xfrm rot="2584359">
            <a:off x="2847986" y="333692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3E9248D-CCAB-71E7-24D9-473DEBB77DF3}"/>
              </a:ext>
            </a:extLst>
          </p:cNvPr>
          <p:cNvSpPr/>
          <p:nvPr/>
        </p:nvSpPr>
        <p:spPr>
          <a:xfrm rot="18893228">
            <a:off x="2836745" y="4167210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42ECE5-FFF5-A899-338A-E7F228C0953B}"/>
              </a:ext>
            </a:extLst>
          </p:cNvPr>
          <p:cNvSpPr/>
          <p:nvPr/>
        </p:nvSpPr>
        <p:spPr>
          <a:xfrm>
            <a:off x="649874" y="2834830"/>
            <a:ext cx="1962500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32841F-058C-A471-4F5A-1DCB04BC738E}"/>
              </a:ext>
            </a:extLst>
          </p:cNvPr>
          <p:cNvSpPr txBox="1"/>
          <p:nvPr/>
        </p:nvSpPr>
        <p:spPr>
          <a:xfrm>
            <a:off x="649874" y="2834830"/>
            <a:ext cx="194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HttpRestController</a:t>
            </a:r>
            <a:endParaRPr lang="fr-FR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E54591-531D-0DCC-4CD1-34E15F03C1C0}"/>
              </a:ext>
            </a:extLst>
          </p:cNvPr>
          <p:cNvCxnSpPr>
            <a:cxnSpLocks/>
            <a:stCxn id="7" idx="1"/>
            <a:endCxn id="7" idx="3"/>
          </p:cNvCxnSpPr>
          <p:nvPr/>
        </p:nvCxnSpPr>
        <p:spPr>
          <a:xfrm>
            <a:off x="649874" y="3182639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FA36CE5-CAFF-3A89-86FA-F6B7F1FB43FD}"/>
              </a:ext>
            </a:extLst>
          </p:cNvPr>
          <p:cNvSpPr/>
          <p:nvPr/>
        </p:nvSpPr>
        <p:spPr>
          <a:xfrm>
            <a:off x="649874" y="4375892"/>
            <a:ext cx="1962500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55C0C-49D3-171C-38F4-22ABE50336E6}"/>
              </a:ext>
            </a:extLst>
          </p:cNvPr>
          <p:cNvSpPr txBox="1"/>
          <p:nvPr/>
        </p:nvSpPr>
        <p:spPr>
          <a:xfrm>
            <a:off x="649874" y="4375892"/>
            <a:ext cx="187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GraphqlController</a:t>
            </a:r>
            <a:endParaRPr lang="fr-FR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39099E-48C9-FDBE-45BB-F9050FDC8568}"/>
              </a:ext>
            </a:extLst>
          </p:cNvPr>
          <p:cNvCxnSpPr>
            <a:cxnSpLocks/>
            <a:stCxn id="11" idx="1"/>
            <a:endCxn id="11" idx="3"/>
          </p:cNvCxnSpPr>
          <p:nvPr/>
        </p:nvCxnSpPr>
        <p:spPr>
          <a:xfrm>
            <a:off x="649874" y="4723701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AEEDF6-6B21-0198-5C91-DB44A4C05116}"/>
              </a:ext>
            </a:extLst>
          </p:cNvPr>
          <p:cNvSpPr/>
          <p:nvPr/>
        </p:nvSpPr>
        <p:spPr>
          <a:xfrm>
            <a:off x="3879214" y="3618841"/>
            <a:ext cx="1881626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1C6A07-8BA5-B2BC-E45E-8CDD314B6504}"/>
              </a:ext>
            </a:extLst>
          </p:cNvPr>
          <p:cNvSpPr txBox="1"/>
          <p:nvPr/>
        </p:nvSpPr>
        <p:spPr>
          <a:xfrm>
            <a:off x="3851229" y="3643484"/>
            <a:ext cx="1962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DecoratorApi</a:t>
            </a:r>
            <a:endParaRPr lang="fr-FR" dirty="0"/>
          </a:p>
          <a:p>
            <a:r>
              <a:rPr lang="fr-FR" dirty="0"/>
              <a:t>(XA, Security, Logs)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0AF0CC1-297C-9C86-773A-BF7C6D2B442F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3879214" y="3966650"/>
            <a:ext cx="188162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23CD95B-6A2E-96FF-AEBC-4FC89C843BC7}"/>
              </a:ext>
            </a:extLst>
          </p:cNvPr>
          <p:cNvSpPr/>
          <p:nvPr/>
        </p:nvSpPr>
        <p:spPr>
          <a:xfrm>
            <a:off x="5984786" y="3814727"/>
            <a:ext cx="452080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ED30F6-1418-C249-4454-8687ACC68068}"/>
              </a:ext>
            </a:extLst>
          </p:cNvPr>
          <p:cNvSpPr/>
          <p:nvPr/>
        </p:nvSpPr>
        <p:spPr>
          <a:xfrm>
            <a:off x="6669162" y="3630061"/>
            <a:ext cx="1962500" cy="695618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D6072D-EEB3-08C1-909E-201ADA321FF5}"/>
              </a:ext>
            </a:extLst>
          </p:cNvPr>
          <p:cNvSpPr txBox="1"/>
          <p:nvPr/>
        </p:nvSpPr>
        <p:spPr>
          <a:xfrm>
            <a:off x="6669162" y="3630061"/>
            <a:ext cx="1849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ServiceFacadeApi</a:t>
            </a:r>
            <a:endParaRPr lang="fr-FR" b="1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35FA8DB-FA12-0B8C-5E63-19A515854144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6669162" y="3977870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EACCD01-0EBE-73B8-1DC3-AD4DF5D2FCC4}"/>
              </a:ext>
            </a:extLst>
          </p:cNvPr>
          <p:cNvSpPr/>
          <p:nvPr/>
        </p:nvSpPr>
        <p:spPr>
          <a:xfrm rot="2584359">
            <a:off x="8777047" y="468216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F5A14DCF-633F-C4B6-0F5B-3D689D8401E2}"/>
              </a:ext>
            </a:extLst>
          </p:cNvPr>
          <p:cNvSpPr/>
          <p:nvPr/>
        </p:nvSpPr>
        <p:spPr>
          <a:xfrm rot="1426876">
            <a:off x="8923518" y="4246685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629CC7B-1758-A620-81D5-EEFAA264059A}"/>
              </a:ext>
            </a:extLst>
          </p:cNvPr>
          <p:cNvSpPr/>
          <p:nvPr/>
        </p:nvSpPr>
        <p:spPr>
          <a:xfrm>
            <a:off x="8993691" y="382829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AAE4D5A-8EFE-7EB0-E0D7-92BAB4421392}"/>
              </a:ext>
            </a:extLst>
          </p:cNvPr>
          <p:cNvSpPr/>
          <p:nvPr/>
        </p:nvSpPr>
        <p:spPr>
          <a:xfrm rot="19879131">
            <a:off x="8921376" y="338539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32D29E8-C0C3-4010-0994-413D80F293DD}"/>
              </a:ext>
            </a:extLst>
          </p:cNvPr>
          <p:cNvSpPr/>
          <p:nvPr/>
        </p:nvSpPr>
        <p:spPr>
          <a:xfrm rot="18504534">
            <a:off x="8750156" y="2946619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D0AC92-CFCF-5484-5FCC-6E58D7A00E86}"/>
              </a:ext>
            </a:extLst>
          </p:cNvPr>
          <p:cNvSpPr/>
          <p:nvPr/>
        </p:nvSpPr>
        <p:spPr>
          <a:xfrm>
            <a:off x="10080146" y="2181416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0C46E-DA03-B717-4B8E-76B105B89ACF}"/>
              </a:ext>
            </a:extLst>
          </p:cNvPr>
          <p:cNvSpPr txBox="1"/>
          <p:nvPr/>
        </p:nvSpPr>
        <p:spPr>
          <a:xfrm>
            <a:off x="10080146" y="2181416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Service1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C915BED-5BD3-CA1C-A1FB-8E53E435D5CB}"/>
              </a:ext>
            </a:extLst>
          </p:cNvPr>
          <p:cNvCxnSpPr>
            <a:cxnSpLocks/>
            <a:stCxn id="28" idx="1"/>
            <a:endCxn id="28" idx="3"/>
          </p:cNvCxnSpPr>
          <p:nvPr/>
        </p:nvCxnSpPr>
        <p:spPr>
          <a:xfrm>
            <a:off x="10080146" y="2529225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7508404-CFD8-6280-B396-D4ED8BAA3CDA}"/>
              </a:ext>
            </a:extLst>
          </p:cNvPr>
          <p:cNvSpPr/>
          <p:nvPr/>
        </p:nvSpPr>
        <p:spPr>
          <a:xfrm>
            <a:off x="10080146" y="3122498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A31EAB-556B-7E8A-55C1-F7B11565D5A9}"/>
              </a:ext>
            </a:extLst>
          </p:cNvPr>
          <p:cNvSpPr txBox="1"/>
          <p:nvPr/>
        </p:nvSpPr>
        <p:spPr>
          <a:xfrm>
            <a:off x="10080146" y="3122498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Service2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42DE5F-3248-4A9E-E77D-B1536D3E8872}"/>
              </a:ext>
            </a:extLst>
          </p:cNvPr>
          <p:cNvCxnSpPr>
            <a:cxnSpLocks/>
            <a:stCxn id="32" idx="1"/>
            <a:endCxn id="32" idx="3"/>
          </p:cNvCxnSpPr>
          <p:nvPr/>
        </p:nvCxnSpPr>
        <p:spPr>
          <a:xfrm>
            <a:off x="10080146" y="3470307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1600074-5BD9-7B11-6AE4-696CDD5E8444}"/>
              </a:ext>
            </a:extLst>
          </p:cNvPr>
          <p:cNvSpPr/>
          <p:nvPr/>
        </p:nvSpPr>
        <p:spPr>
          <a:xfrm>
            <a:off x="10111693" y="4025345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E536B7-8C64-0811-2C70-89B06DDA9B91}"/>
              </a:ext>
            </a:extLst>
          </p:cNvPr>
          <p:cNvSpPr txBox="1"/>
          <p:nvPr/>
        </p:nvSpPr>
        <p:spPr>
          <a:xfrm>
            <a:off x="10111693" y="4025345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Service3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995F18C-B478-20D4-3176-E8734A524225}"/>
              </a:ext>
            </a:extLst>
          </p:cNvPr>
          <p:cNvCxnSpPr>
            <a:cxnSpLocks/>
            <a:stCxn id="35" idx="1"/>
            <a:endCxn id="35" idx="3"/>
          </p:cNvCxnSpPr>
          <p:nvPr/>
        </p:nvCxnSpPr>
        <p:spPr>
          <a:xfrm>
            <a:off x="10111693" y="4373154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FBD08B9-5908-A25A-6130-4E32E0A16B91}"/>
              </a:ext>
            </a:extLst>
          </p:cNvPr>
          <p:cNvSpPr/>
          <p:nvPr/>
        </p:nvSpPr>
        <p:spPr>
          <a:xfrm>
            <a:off x="10111693" y="4928192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774B77-82C9-738F-4B6D-C9F36E16807F}"/>
              </a:ext>
            </a:extLst>
          </p:cNvPr>
          <p:cNvSpPr txBox="1"/>
          <p:nvPr/>
        </p:nvSpPr>
        <p:spPr>
          <a:xfrm>
            <a:off x="10111693" y="4928192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Service4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3E2015E-A7FB-B08B-92CE-6BE09FD5387D}"/>
              </a:ext>
            </a:extLst>
          </p:cNvPr>
          <p:cNvCxnSpPr>
            <a:cxnSpLocks/>
            <a:stCxn id="38" idx="1"/>
            <a:endCxn id="38" idx="3"/>
          </p:cNvCxnSpPr>
          <p:nvPr/>
        </p:nvCxnSpPr>
        <p:spPr>
          <a:xfrm>
            <a:off x="10111693" y="5276001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552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002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Part 3 : </a:t>
            </a:r>
            <a:r>
              <a:rPr lang="fr-FR" b="1" dirty="0" err="1"/>
              <a:t>Behavioral</a:t>
            </a:r>
            <a:r>
              <a:rPr lang="fr-FR" b="1" dirty="0"/>
              <a:t> </a:t>
            </a:r>
            <a:r>
              <a:rPr lang="fr-FR" dirty="0"/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10366464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820CAB-C25D-6A7F-D721-31F23D420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112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Chain of </a:t>
            </a:r>
            <a:r>
              <a:rPr lang="fr-FR" dirty="0" err="1"/>
              <a:t>Responsability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0190A9-C4EF-F072-7031-1962DC282C4C}"/>
              </a:ext>
            </a:extLst>
          </p:cNvPr>
          <p:cNvSpPr txBox="1"/>
          <p:nvPr/>
        </p:nvSpPr>
        <p:spPr>
          <a:xfrm>
            <a:off x="1335137" y="1969045"/>
            <a:ext cx="104278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Avoid coupling the sender of a request to its receiver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by giving more than one object a chance to handle the request.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Chain the receiving objects and pass the request along the chain until an object handles it.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7B9092-CD97-2E90-FCB3-FC10C52A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907" y="3098687"/>
            <a:ext cx="10356185" cy="361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8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6E03D-AF99-8268-8104-CA44166D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Inheritance</a:t>
            </a:r>
            <a:r>
              <a:rPr lang="fr-FR" dirty="0"/>
              <a:t> </a:t>
            </a:r>
            <a:r>
              <a:rPr lang="fr-FR" dirty="0" err="1"/>
              <a:t>Principle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DD03B4-D57C-A310-2BF0-436F2FBBC6D8}"/>
              </a:ext>
            </a:extLst>
          </p:cNvPr>
          <p:cNvSpPr txBox="1"/>
          <p:nvPr/>
        </p:nvSpPr>
        <p:spPr>
          <a:xfrm>
            <a:off x="2996647" y="2459935"/>
            <a:ext cx="768986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Do not </a:t>
            </a:r>
            <a:r>
              <a:rPr lang="fr-FR" sz="3600" dirty="0" err="1"/>
              <a:t>inherit</a:t>
            </a:r>
            <a:r>
              <a:rPr lang="fr-FR" sz="3600" dirty="0"/>
              <a:t> code…</a:t>
            </a:r>
          </a:p>
          <a:p>
            <a:r>
              <a:rPr lang="fr-FR" sz="3600" dirty="0"/>
              <a:t>   </a:t>
            </a:r>
            <a:r>
              <a:rPr lang="fr-FR" sz="3600" dirty="0" err="1"/>
              <a:t>only</a:t>
            </a:r>
            <a:r>
              <a:rPr lang="fr-FR" sz="3600" dirty="0"/>
              <a:t> abstract </a:t>
            </a:r>
            <a:r>
              <a:rPr lang="fr-FR" sz="3600" dirty="0" err="1"/>
              <a:t>method</a:t>
            </a:r>
            <a:endParaRPr lang="fr-FR" sz="3600" dirty="0"/>
          </a:p>
          <a:p>
            <a:r>
              <a:rPr lang="fr-FR" sz="3600" dirty="0"/>
              <a:t>   ( can not </a:t>
            </a:r>
            <a:r>
              <a:rPr lang="fr-FR" sz="3600" dirty="0" err="1"/>
              <a:t>inherit</a:t>
            </a:r>
            <a:r>
              <a:rPr lang="fr-FR" sz="3600" dirty="0"/>
              <a:t> </a:t>
            </a:r>
            <a:r>
              <a:rPr lang="fr-FR" sz="3600" dirty="0" err="1"/>
              <a:t>from</a:t>
            </a:r>
            <a:r>
              <a:rPr lang="fr-FR" sz="3600" dirty="0"/>
              <a:t> multiple classes)</a:t>
            </a:r>
          </a:p>
          <a:p>
            <a:endParaRPr lang="fr-FR" sz="3600" dirty="0"/>
          </a:p>
          <a:p>
            <a:r>
              <a:rPr lang="fr-FR" sz="3600" dirty="0"/>
              <a:t>Use </a:t>
            </a:r>
            <a:r>
              <a:rPr lang="fr-FR" sz="3600" dirty="0" err="1"/>
              <a:t>Delegation</a:t>
            </a:r>
            <a:r>
              <a:rPr lang="fr-FR" sz="3600" dirty="0"/>
              <a:t> </a:t>
            </a:r>
            <a:r>
              <a:rPr lang="fr-FR" sz="3600" dirty="0" err="1"/>
              <a:t>instead</a:t>
            </a:r>
            <a:r>
              <a:rPr lang="fr-FR" sz="3600" dirty="0"/>
              <a:t> of </a:t>
            </a:r>
            <a:r>
              <a:rPr lang="fr-FR" sz="3600" dirty="0" err="1"/>
              <a:t>Inheritance</a:t>
            </a:r>
            <a:endParaRPr lang="fr-FR" sz="3600" dirty="0"/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21235836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B57C5-DF2B-B3B4-EDA2-8610D9886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10" y="3306778"/>
            <a:ext cx="9092546" cy="3307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62D467-14CD-6707-3A29-33BB19800357}"/>
              </a:ext>
            </a:extLst>
          </p:cNvPr>
          <p:cNvSpPr txBox="1"/>
          <p:nvPr/>
        </p:nvSpPr>
        <p:spPr>
          <a:xfrm>
            <a:off x="1559529" y="1351965"/>
            <a:ext cx="103116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Encapsulate a request as an object,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thereby allowing for the parameterization of clients with different requests, </a:t>
            </a:r>
          </a:p>
          <a:p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    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and the queuing or logging of requests.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It also allows for the support of undoable operations.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347758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Interpreter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6E3AA-B8F8-C5FE-0AD4-1FD51925E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50" y="3423580"/>
            <a:ext cx="8971801" cy="34344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61B3FB-D082-5549-60FB-366BC0DF4A49}"/>
              </a:ext>
            </a:extLst>
          </p:cNvPr>
          <p:cNvSpPr txBox="1"/>
          <p:nvPr/>
        </p:nvSpPr>
        <p:spPr>
          <a:xfrm>
            <a:off x="2591735" y="1593188"/>
            <a:ext cx="81612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Given a language, define a representation for its grammar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along with an interpreter that uses the representation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 interpret sentences in the language.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500388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of </a:t>
            </a:r>
            <a:r>
              <a:rPr lang="fr-FR" dirty="0" err="1"/>
              <a:t>Interpreter</a:t>
            </a:r>
            <a:r>
              <a:rPr lang="fr-FR" dirty="0"/>
              <a:t> : Math Expression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D482B-1DAA-2899-D657-951901FDF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8280"/>
            <a:ext cx="5789330" cy="1957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56095-2712-E559-EF61-7A6E1498640E}"/>
              </a:ext>
            </a:extLst>
          </p:cNvPr>
          <p:cNvSpPr txBox="1"/>
          <p:nvPr/>
        </p:nvSpPr>
        <p:spPr>
          <a:xfrm>
            <a:off x="6360382" y="1625504"/>
            <a:ext cx="524919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abstract class Expression {}</a:t>
            </a:r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NumberExpression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  double value;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VariableExpression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  String </a:t>
            </a:r>
            <a:r>
              <a:rPr lang="fr-FR" dirty="0" err="1"/>
              <a:t>name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BinaryOperationExpression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Expression </a:t>
            </a:r>
            <a:r>
              <a:rPr lang="fr-FR" dirty="0" err="1"/>
              <a:t>leftOperand</a:t>
            </a:r>
            <a:r>
              <a:rPr lang="fr-FR" dirty="0"/>
              <a:t>;</a:t>
            </a:r>
          </a:p>
          <a:p>
            <a:r>
              <a:rPr lang="fr-FR" dirty="0"/>
              <a:t>   String </a:t>
            </a:r>
            <a:r>
              <a:rPr lang="fr-FR" dirty="0" err="1"/>
              <a:t>operator</a:t>
            </a:r>
            <a:r>
              <a:rPr lang="fr-FR" dirty="0"/>
              <a:t>;</a:t>
            </a:r>
          </a:p>
          <a:p>
            <a:r>
              <a:rPr lang="fr-FR" dirty="0"/>
              <a:t>   Expression </a:t>
            </a:r>
            <a:r>
              <a:rPr lang="fr-FR" dirty="0" err="1"/>
              <a:t>rightOperand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0516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Iterator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5C1116-AD7B-B1B0-A590-588A10FF87E9}"/>
              </a:ext>
            </a:extLst>
          </p:cNvPr>
          <p:cNvSpPr txBox="1"/>
          <p:nvPr/>
        </p:nvSpPr>
        <p:spPr>
          <a:xfrm>
            <a:off x="2328074" y="1610017"/>
            <a:ext cx="85315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way to access the </a:t>
            </a:r>
            <a:r>
              <a:rPr lang="en-US" sz="20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elementsof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 aggregate object sequentially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without exposing its underlying representation.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1309A2-9E1D-F605-2641-9E53E774F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44" y="3070106"/>
            <a:ext cx="8067302" cy="316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04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Mediator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EE1986-9C25-B398-80B3-F3E6D33D0EE0}"/>
              </a:ext>
            </a:extLst>
          </p:cNvPr>
          <p:cNvSpPr txBox="1"/>
          <p:nvPr/>
        </p:nvSpPr>
        <p:spPr>
          <a:xfrm>
            <a:off x="2614173" y="1398978"/>
            <a:ext cx="82566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an object that encapsulates how a set of objects interact. </a:t>
            </a:r>
          </a:p>
          <a:p>
            <a:r>
              <a:rPr lang="en-US" sz="2400" dirty="0"/>
              <a:t>Mediator promotes loose coupling </a:t>
            </a:r>
          </a:p>
          <a:p>
            <a:r>
              <a:rPr lang="en-US" sz="2400" dirty="0"/>
              <a:t>by keeping objects from referring to each other explicitly, </a:t>
            </a:r>
          </a:p>
          <a:p>
            <a:r>
              <a:rPr lang="en-US" sz="2400" dirty="0"/>
              <a:t>and it allows their interaction to vary independently.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17D14-ED69-4854-F027-3019906E9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076" y="3238599"/>
            <a:ext cx="8391884" cy="336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575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Memento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28A280-E65C-657E-CD50-D6055A56E5CF}"/>
              </a:ext>
            </a:extLst>
          </p:cNvPr>
          <p:cNvSpPr txBox="1"/>
          <p:nvPr/>
        </p:nvSpPr>
        <p:spPr>
          <a:xfrm>
            <a:off x="2973202" y="1542699"/>
            <a:ext cx="66364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Without violating encapsulation, </a:t>
            </a:r>
          </a:p>
          <a:p>
            <a:r>
              <a:rPr lang="en-US" sz="2400" dirty="0"/>
              <a:t>capture and externalize an object's internal state </a:t>
            </a:r>
          </a:p>
          <a:p>
            <a:r>
              <a:rPr lang="en-US" sz="2400" dirty="0"/>
              <a:t>allowing the object to be restored to this state later.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60A79-3506-C227-37DA-37E747148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668" y="2984422"/>
            <a:ext cx="10733305" cy="35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01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Observer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B88B97-FDF3-9AB9-86AD-BF36EE6FE3E2}"/>
              </a:ext>
            </a:extLst>
          </p:cNvPr>
          <p:cNvSpPr txBox="1"/>
          <p:nvPr/>
        </p:nvSpPr>
        <p:spPr>
          <a:xfrm>
            <a:off x="757325" y="1890508"/>
            <a:ext cx="11158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 one-to-many dependency between objects where a state change in one object </a:t>
            </a:r>
          </a:p>
          <a:p>
            <a:r>
              <a:rPr lang="en-US" sz="2400" dirty="0"/>
              <a:t>results in all its dependents being notified and updated automatically.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9F9FA-4892-8A92-10ED-D6F81E502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52" y="3127754"/>
            <a:ext cx="9061743" cy="34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125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8794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Synonyms</a:t>
            </a:r>
            <a:r>
              <a:rPr lang="fr-FR" dirty="0"/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A09906-BB4A-3906-BE09-D4DEC6FA2075}"/>
              </a:ext>
            </a:extLst>
          </p:cNvPr>
          <p:cNvSpPr txBox="1"/>
          <p:nvPr/>
        </p:nvSpPr>
        <p:spPr>
          <a:xfrm>
            <a:off x="3657599" y="2013924"/>
            <a:ext cx="67261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Publish &amp; Subscribe</a:t>
            </a:r>
          </a:p>
          <a:p>
            <a:r>
              <a:rPr lang="en-US" sz="3600" dirty="0"/>
              <a:t>Notifier</a:t>
            </a:r>
            <a:br>
              <a:rPr lang="en-US" sz="3600" dirty="0"/>
            </a:br>
            <a:r>
              <a:rPr lang="en-US" sz="3600" dirty="0"/>
              <a:t>Model – View (- Controller)</a:t>
            </a:r>
          </a:p>
          <a:p>
            <a:r>
              <a:rPr lang="en-US" sz="3600" dirty="0"/>
              <a:t>Event Sender</a:t>
            </a:r>
          </a:p>
          <a:p>
            <a:r>
              <a:rPr lang="en-US" sz="3600" dirty="0"/>
              <a:t>Message Sender</a:t>
            </a:r>
          </a:p>
          <a:p>
            <a:r>
              <a:rPr lang="en-US" sz="3600" dirty="0"/>
              <a:t>Emitter</a:t>
            </a:r>
            <a:br>
              <a:rPr lang="en-US" sz="3600" dirty="0"/>
            </a:br>
            <a:r>
              <a:rPr lang="en-US" sz="3600" dirty="0"/>
              <a:t>Reactive Object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313062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5C2C7-061C-6AD5-116A-B7B308011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State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CDD0A-CE42-F1D4-D157-61729A48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989" y="3552131"/>
            <a:ext cx="7851794" cy="30281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562433-2B6A-2F06-D303-E02FFCC057E6}"/>
              </a:ext>
            </a:extLst>
          </p:cNvPr>
          <p:cNvSpPr txBox="1"/>
          <p:nvPr/>
        </p:nvSpPr>
        <p:spPr>
          <a:xfrm>
            <a:off x="1783921" y="2019533"/>
            <a:ext cx="87049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Allow an object to alter its behavior when its internal state changes. </a:t>
            </a:r>
          </a:p>
          <a:p>
            <a:r>
              <a:rPr lang="en-US" sz="2400" dirty="0"/>
              <a:t>The object will appear to change its class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345305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0E6FF-C621-B1ED-F7C6-C12D6E6EE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/>
              <a:t>Example State</a:t>
            </a:r>
            <a:br>
              <a:rPr lang="fr-FR" dirty="0"/>
            </a:br>
            <a:r>
              <a:rPr lang="fr-FR" dirty="0"/>
              <a:t>1 class per state </a:t>
            </a:r>
            <a:r>
              <a:rPr lang="fr-FR" dirty="0" err="1"/>
              <a:t>Automaton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Deterministe</a:t>
            </a:r>
            <a:r>
              <a:rPr lang="fr-FR" dirty="0"/>
              <a:t>) </a:t>
            </a:r>
            <a:r>
              <a:rPr lang="fr-FR" dirty="0" err="1"/>
              <a:t>Finite</a:t>
            </a:r>
            <a:r>
              <a:rPr lang="fr-FR" dirty="0"/>
              <a:t> State Machine ((D)FSM, FSA)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05E653-F6D5-3AD0-62A5-C8C092F50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724" y="2483921"/>
            <a:ext cx="4062091" cy="4099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B46C38-1233-AB55-43B6-E7AAC874B0EA}"/>
              </a:ext>
            </a:extLst>
          </p:cNvPr>
          <p:cNvSpPr txBox="1"/>
          <p:nvPr/>
        </p:nvSpPr>
        <p:spPr>
          <a:xfrm>
            <a:off x="6939342" y="2563685"/>
            <a:ext cx="3224216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Abstract class State {</a:t>
            </a:r>
          </a:p>
          <a:p>
            <a:r>
              <a:rPr lang="fr-FR" sz="2000" dirty="0"/>
              <a:t>  …</a:t>
            </a:r>
          </a:p>
          <a:p>
            <a:r>
              <a:rPr lang="fr-FR" sz="2000" dirty="0"/>
              <a:t>}</a:t>
            </a:r>
          </a:p>
          <a:p>
            <a:endParaRPr lang="fr-FR" sz="2000" dirty="0"/>
          </a:p>
          <a:p>
            <a:r>
              <a:rPr lang="fr-FR" sz="2000" dirty="0"/>
              <a:t>class </a:t>
            </a:r>
            <a:r>
              <a:rPr lang="fr-FR" sz="2000" dirty="0" err="1"/>
              <a:t>Opened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Opening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Closing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Closed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5000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FBD71-FB5C-DE59-28C4-A5FDFD63F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3 </a:t>
            </a:r>
            <a:r>
              <a:rPr lang="fr-FR" dirty="0" err="1"/>
              <a:t>Categories</a:t>
            </a:r>
            <a:r>
              <a:rPr lang="fr-FR" dirty="0"/>
              <a:t> of Design Patterns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6D581-D5B9-E3A1-C991-6E2715FB342E}"/>
              </a:ext>
            </a:extLst>
          </p:cNvPr>
          <p:cNvSpPr txBox="1"/>
          <p:nvPr/>
        </p:nvSpPr>
        <p:spPr>
          <a:xfrm>
            <a:off x="3427597" y="2367342"/>
            <a:ext cx="4623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 err="1"/>
              <a:t>Creational</a:t>
            </a:r>
            <a:r>
              <a:rPr lang="fr-FR" sz="4400" b="1" dirty="0"/>
              <a:t> </a:t>
            </a:r>
            <a:r>
              <a:rPr lang="fr-FR" sz="4400" dirty="0"/>
              <a:t>Patterns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916A7-F2B4-79C5-E282-BA66FBE66D77}"/>
              </a:ext>
            </a:extLst>
          </p:cNvPr>
          <p:cNvSpPr txBox="1"/>
          <p:nvPr/>
        </p:nvSpPr>
        <p:spPr>
          <a:xfrm>
            <a:off x="3427597" y="3602436"/>
            <a:ext cx="45218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/>
              <a:t>Structural </a:t>
            </a:r>
            <a:r>
              <a:rPr lang="fr-FR" sz="4400" dirty="0"/>
              <a:t>Patterns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7B1D1-4B0A-333F-B70B-BB054B91523A}"/>
              </a:ext>
            </a:extLst>
          </p:cNvPr>
          <p:cNvSpPr txBox="1"/>
          <p:nvPr/>
        </p:nvSpPr>
        <p:spPr>
          <a:xfrm>
            <a:off x="3495849" y="4775823"/>
            <a:ext cx="47045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 err="1"/>
              <a:t>Behavioral</a:t>
            </a:r>
            <a:r>
              <a:rPr lang="fr-FR" sz="4400" b="1" dirty="0"/>
              <a:t> </a:t>
            </a:r>
            <a:r>
              <a:rPr lang="fr-FR" sz="4400" dirty="0"/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19012576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Strategy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79233C-59A5-D056-370C-49E6B24E73A4}"/>
              </a:ext>
            </a:extLst>
          </p:cNvPr>
          <p:cNvSpPr txBox="1"/>
          <p:nvPr/>
        </p:nvSpPr>
        <p:spPr>
          <a:xfrm>
            <a:off x="1020987" y="1690688"/>
            <a:ext cx="10959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 family of algorithms, encapsulate each one, and make them interchangeable. </a:t>
            </a:r>
          </a:p>
          <a:p>
            <a:r>
              <a:rPr lang="en-US" sz="2400" dirty="0"/>
              <a:t>Strategy lets the algorithm vary independently from clients that use it.</a:t>
            </a:r>
            <a:endParaRPr lang="fr-F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9F4A2-D2A3-734A-CCEC-23D5693ED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982" y="2824144"/>
            <a:ext cx="9468671" cy="35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84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Template Method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88964E-0F50-2E81-CBE4-D962BB14A5DE}"/>
              </a:ext>
            </a:extLst>
          </p:cNvPr>
          <p:cNvSpPr txBox="1"/>
          <p:nvPr/>
        </p:nvSpPr>
        <p:spPr>
          <a:xfrm>
            <a:off x="1660505" y="1690688"/>
            <a:ext cx="93649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Define the skeleton of an algorithm in an operation, deferring some steps to subclasses. </a:t>
            </a:r>
          </a:p>
          <a:p>
            <a:r>
              <a:rPr lang="en-US" sz="2000" dirty="0"/>
              <a:t>Template method lets subclasses redefine certain steps of an algorithm </a:t>
            </a:r>
          </a:p>
          <a:p>
            <a:r>
              <a:rPr lang="en-US" sz="2000" dirty="0"/>
              <a:t>without changing the algorithm's structure.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A4166-D6D8-92A2-13A5-1625978E4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81" y="2963646"/>
            <a:ext cx="5399238" cy="341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002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Visitor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7DA1B-12BD-69AA-FAAA-DD0AC4355A08}"/>
              </a:ext>
            </a:extLst>
          </p:cNvPr>
          <p:cNvSpPr txBox="1"/>
          <p:nvPr/>
        </p:nvSpPr>
        <p:spPr>
          <a:xfrm>
            <a:off x="712447" y="1806360"/>
            <a:ext cx="112336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Represent an operation to be performed on instances of a set of classes. </a:t>
            </a:r>
          </a:p>
          <a:p>
            <a:r>
              <a:rPr lang="en-US" sz="2000" dirty="0"/>
              <a:t>Visitor lets a new operation be defined without changing the classes of the elements on which it operates.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790A74-E0EB-73A3-9E6B-3AFCFCF05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6" y="2833036"/>
            <a:ext cx="11850127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464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DBE7-CE22-A709-6C85-C837E7DE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Visitor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3D7045-4C15-26D7-F6A5-C81BA588E4DF}"/>
              </a:ext>
            </a:extLst>
          </p:cNvPr>
          <p:cNvSpPr txBox="1"/>
          <p:nvPr/>
        </p:nvSpPr>
        <p:spPr>
          <a:xfrm>
            <a:off x="3034910" y="1769343"/>
            <a:ext cx="68341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Used</a:t>
            </a:r>
            <a:r>
              <a:rPr lang="fr-FR" sz="2800" dirty="0"/>
              <a:t> in </a:t>
            </a:r>
            <a:r>
              <a:rPr lang="fr-FR" sz="2800" dirty="0" err="1"/>
              <a:t>almost</a:t>
            </a:r>
            <a:r>
              <a:rPr lang="fr-FR" sz="2800" dirty="0"/>
              <a:t> all </a:t>
            </a:r>
            <a:r>
              <a:rPr lang="fr-FR" sz="2800" dirty="0" err="1"/>
              <a:t>Compilers</a:t>
            </a:r>
            <a:r>
              <a:rPr lang="fr-FR" sz="2800" dirty="0"/>
              <a:t>, AST, </a:t>
            </a:r>
            <a:r>
              <a:rPr lang="fr-FR" sz="2800" dirty="0" err="1"/>
              <a:t>Interpreter</a:t>
            </a:r>
            <a:r>
              <a:rPr lang="fr-FR" sz="2800" dirty="0"/>
              <a:t> </a:t>
            </a:r>
          </a:p>
          <a:p>
            <a:r>
              <a:rPr lang="fr-FR" sz="2800" dirty="0"/>
              <a:t>  (</a:t>
            </a:r>
            <a:r>
              <a:rPr lang="fr-FR" sz="2800" dirty="0" err="1"/>
              <a:t>example</a:t>
            </a:r>
            <a:r>
              <a:rPr lang="fr-FR" sz="2800" dirty="0"/>
              <a:t> </a:t>
            </a:r>
            <a:r>
              <a:rPr lang="fr-FR" sz="2800" dirty="0" err="1"/>
              <a:t>javac</a:t>
            </a:r>
            <a:r>
              <a:rPr lang="fr-FR" sz="2800" dirty="0"/>
              <a:t>,  Eclipse AST)</a:t>
            </a:r>
          </a:p>
          <a:p>
            <a:r>
              <a:rPr lang="fr-FR" sz="2800" dirty="0"/>
              <a:t>For all Compile Phases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E3A87-6223-05EF-D723-DAE4AE6F28D0}"/>
              </a:ext>
            </a:extLst>
          </p:cNvPr>
          <p:cNvSpPr txBox="1"/>
          <p:nvPr/>
        </p:nvSpPr>
        <p:spPr>
          <a:xfrm>
            <a:off x="729276" y="3281742"/>
            <a:ext cx="548355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</a:t>
            </a:r>
            <a:r>
              <a:rPr lang="fr-FR" sz="2400" dirty="0" err="1"/>
              <a:t>ASTNode</a:t>
            </a:r>
            <a:r>
              <a:rPr lang="fr-FR" sz="2400" dirty="0"/>
              <a:t> {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accept</a:t>
            </a:r>
            <a:r>
              <a:rPr lang="fr-FR" sz="2400" dirty="0"/>
              <a:t>(Visitor v);</a:t>
            </a:r>
          </a:p>
          <a:p>
            <a:r>
              <a:rPr lang="fr-FR" sz="2400" dirty="0"/>
              <a:t>}</a:t>
            </a:r>
          </a:p>
          <a:p>
            <a:endParaRPr lang="fr-FR" sz="2400" dirty="0"/>
          </a:p>
          <a:p>
            <a:r>
              <a:rPr lang="fr-FR" sz="2400" dirty="0"/>
              <a:t>abstract class </a:t>
            </a:r>
            <a:r>
              <a:rPr lang="fr-FR" sz="2400" dirty="0" err="1"/>
              <a:t>FooNode</a:t>
            </a:r>
            <a:r>
              <a:rPr lang="fr-FR" sz="2400" dirty="0"/>
              <a:t> </a:t>
            </a:r>
            <a:r>
              <a:rPr lang="fr-FR" sz="2400" dirty="0" err="1"/>
              <a:t>extends</a:t>
            </a:r>
            <a:r>
              <a:rPr lang="fr-FR" sz="2400" dirty="0"/>
              <a:t> </a:t>
            </a:r>
            <a:r>
              <a:rPr lang="fr-FR" sz="2400" dirty="0" err="1"/>
              <a:t>ASTNode</a:t>
            </a:r>
            <a:r>
              <a:rPr lang="fr-FR" sz="2400" dirty="0"/>
              <a:t> {</a:t>
            </a:r>
          </a:p>
          <a:p>
            <a:r>
              <a:rPr lang="fr-FR" sz="2400" dirty="0"/>
              <a:t>   @Override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accept</a:t>
            </a:r>
            <a:r>
              <a:rPr lang="fr-FR" sz="2400" dirty="0"/>
              <a:t>(Visitor v) {</a:t>
            </a:r>
          </a:p>
          <a:p>
            <a:r>
              <a:rPr lang="fr-FR" sz="2400" dirty="0"/>
              <a:t>         </a:t>
            </a:r>
            <a:r>
              <a:rPr lang="fr-FR" sz="2400" b="1" dirty="0" err="1"/>
              <a:t>v.visitFoo</a:t>
            </a:r>
            <a:r>
              <a:rPr lang="fr-FR" sz="2400" b="1" dirty="0"/>
              <a:t>(</a:t>
            </a:r>
            <a:r>
              <a:rPr lang="fr-FR" sz="2400" b="1" dirty="0" err="1"/>
              <a:t>this</a:t>
            </a:r>
            <a:r>
              <a:rPr lang="fr-FR" sz="2400" b="1" dirty="0"/>
              <a:t>);</a:t>
            </a:r>
            <a:br>
              <a:rPr lang="fr-FR" sz="2400" dirty="0"/>
            </a:br>
            <a:r>
              <a:rPr lang="fr-FR" sz="2400" dirty="0"/>
              <a:t>    }</a:t>
            </a:r>
          </a:p>
          <a:p>
            <a:r>
              <a:rPr lang="fr-FR" sz="2400" dirty="0"/>
              <a:t>}</a:t>
            </a:r>
          </a:p>
          <a:p>
            <a:endParaRPr lang="fr-F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53CFA-5FD2-332F-52B7-7277EEE5AB48}"/>
              </a:ext>
            </a:extLst>
          </p:cNvPr>
          <p:cNvSpPr txBox="1"/>
          <p:nvPr/>
        </p:nvSpPr>
        <p:spPr>
          <a:xfrm>
            <a:off x="6598481" y="3743486"/>
            <a:ext cx="57281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Visitor {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visitFoo</a:t>
            </a:r>
            <a:r>
              <a:rPr lang="fr-FR" sz="2400" dirty="0"/>
              <a:t>(</a:t>
            </a:r>
            <a:r>
              <a:rPr lang="fr-FR" sz="2400" dirty="0" err="1"/>
              <a:t>FooNode</a:t>
            </a:r>
            <a:r>
              <a:rPr lang="fr-FR" sz="2400" dirty="0"/>
              <a:t>  p);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visitBar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p);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visitBaz</a:t>
            </a:r>
            <a:r>
              <a:rPr lang="fr-FR" sz="2400" dirty="0"/>
              <a:t>(</a:t>
            </a:r>
            <a:r>
              <a:rPr lang="fr-FR" sz="2400" dirty="0" err="1"/>
              <a:t>BazNode</a:t>
            </a:r>
            <a:r>
              <a:rPr lang="fr-FR" sz="2400" dirty="0"/>
              <a:t>  p);   </a:t>
            </a:r>
          </a:p>
          <a:p>
            <a:endParaRPr lang="fr-FR" sz="2400" dirty="0"/>
          </a:p>
          <a:p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1459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2A95-D100-A981-4771-A7C96302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Visitor 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F8365-A4C3-6860-9979-31DE87C75378}"/>
              </a:ext>
            </a:extLst>
          </p:cNvPr>
          <p:cNvSpPr txBox="1"/>
          <p:nvPr/>
        </p:nvSpPr>
        <p:spPr>
          <a:xfrm>
            <a:off x="567929" y="1595021"/>
            <a:ext cx="492667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class </a:t>
            </a:r>
            <a:r>
              <a:rPr lang="fr-FR" sz="2400" dirty="0" err="1"/>
              <a:t>XXXVisitor</a:t>
            </a:r>
            <a:r>
              <a:rPr lang="fr-FR" sz="2400" dirty="0"/>
              <a:t> </a:t>
            </a:r>
            <a:r>
              <a:rPr lang="fr-FR" sz="2400" dirty="0" err="1"/>
              <a:t>extends</a:t>
            </a:r>
            <a:r>
              <a:rPr lang="fr-FR" sz="2400" dirty="0"/>
              <a:t> Visitor {</a:t>
            </a:r>
          </a:p>
          <a:p>
            <a:r>
              <a:rPr lang="fr-FR" sz="2400" dirty="0"/>
              <a:t>   </a:t>
            </a:r>
            <a:r>
              <a:rPr lang="fr-FR" sz="2400" dirty="0" err="1"/>
              <a:t>private</a:t>
            </a:r>
            <a:r>
              <a:rPr lang="fr-FR" sz="2400" dirty="0"/>
              <a:t> </a:t>
            </a:r>
            <a:r>
              <a:rPr lang="fr-FR" sz="2400" dirty="0" err="1"/>
              <a:t>int</a:t>
            </a:r>
            <a:r>
              <a:rPr lang="fr-FR" sz="2400" dirty="0"/>
              <a:t> </a:t>
            </a:r>
            <a:r>
              <a:rPr lang="fr-FR" sz="2400" dirty="0" err="1"/>
              <a:t>xxxResult</a:t>
            </a:r>
            <a:r>
              <a:rPr lang="fr-FR" sz="2400" dirty="0"/>
              <a:t>;</a:t>
            </a:r>
          </a:p>
          <a:p>
            <a:endParaRPr lang="fr-FR" sz="2400" dirty="0"/>
          </a:p>
          <a:p>
            <a:r>
              <a:rPr lang="fr-FR" sz="2400" dirty="0"/>
              <a:t>   @Override</a:t>
            </a:r>
          </a:p>
          <a:p>
            <a:r>
              <a:rPr lang="fr-FR" sz="2400" dirty="0"/>
              <a:t> 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visitFoo</a:t>
            </a:r>
            <a:r>
              <a:rPr lang="fr-FR" sz="2400" dirty="0"/>
              <a:t>(</a:t>
            </a:r>
            <a:r>
              <a:rPr lang="fr-FR" sz="2400" dirty="0" err="1"/>
              <a:t>FooNode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  @Override</a:t>
            </a:r>
          </a:p>
          <a:p>
            <a:r>
              <a:rPr lang="fr-FR" sz="2400" dirty="0"/>
              <a:t>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visitBar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  @Override</a:t>
            </a:r>
          </a:p>
          <a:p>
            <a:r>
              <a:rPr lang="fr-FR" sz="2400" dirty="0"/>
              <a:t> 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visitBaz</a:t>
            </a:r>
            <a:r>
              <a:rPr lang="fr-FR" sz="2400" dirty="0"/>
              <a:t>(</a:t>
            </a:r>
            <a:r>
              <a:rPr lang="fr-FR" sz="2400" dirty="0" err="1"/>
              <a:t>BazNode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C80B4-3063-807F-68E1-932B15044728}"/>
              </a:ext>
            </a:extLst>
          </p:cNvPr>
          <p:cNvSpPr txBox="1"/>
          <p:nvPr/>
        </p:nvSpPr>
        <p:spPr>
          <a:xfrm>
            <a:off x="6874297" y="2274838"/>
            <a:ext cx="49885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400" dirty="0"/>
          </a:p>
          <a:p>
            <a:r>
              <a:rPr lang="fr-FR" sz="2400" dirty="0" err="1"/>
              <a:t>ASTNode</a:t>
            </a:r>
            <a:r>
              <a:rPr lang="fr-FR" sz="2400" dirty="0"/>
              <a:t> </a:t>
            </a:r>
            <a:r>
              <a:rPr lang="fr-FR" sz="2400" dirty="0" err="1"/>
              <a:t>node</a:t>
            </a:r>
            <a:r>
              <a:rPr lang="fr-FR" sz="2400" dirty="0"/>
              <a:t> = …</a:t>
            </a:r>
          </a:p>
          <a:p>
            <a:endParaRPr lang="fr-FR" sz="2400" dirty="0"/>
          </a:p>
          <a:p>
            <a:r>
              <a:rPr lang="fr-FR" sz="2400" b="1" dirty="0" err="1"/>
              <a:t>XXXVisitor</a:t>
            </a:r>
            <a:r>
              <a:rPr lang="fr-FR" sz="2400" b="1" dirty="0"/>
              <a:t> </a:t>
            </a:r>
            <a:r>
              <a:rPr lang="fr-FR" sz="2400" b="1" dirty="0" err="1"/>
              <a:t>visitor</a:t>
            </a:r>
            <a:r>
              <a:rPr lang="fr-FR" sz="2400" b="1" dirty="0"/>
              <a:t> = new </a:t>
            </a:r>
            <a:r>
              <a:rPr lang="fr-FR" sz="2400" b="1" dirty="0" err="1"/>
              <a:t>XXXVisitor</a:t>
            </a:r>
            <a:r>
              <a:rPr lang="fr-FR" sz="2400" b="1" dirty="0"/>
              <a:t>();</a:t>
            </a:r>
          </a:p>
          <a:p>
            <a:r>
              <a:rPr lang="fr-FR" sz="2400" b="1" dirty="0" err="1"/>
              <a:t>node.accept</a:t>
            </a:r>
            <a:r>
              <a:rPr lang="fr-FR" sz="2400" b="1" dirty="0"/>
              <a:t>(</a:t>
            </a:r>
            <a:r>
              <a:rPr lang="fr-FR" sz="2400" b="1" dirty="0" err="1"/>
              <a:t>visitor</a:t>
            </a:r>
            <a:r>
              <a:rPr lang="fr-FR" sz="2400" b="1" dirty="0"/>
              <a:t>);</a:t>
            </a:r>
          </a:p>
          <a:p>
            <a:r>
              <a:rPr lang="fr-FR" sz="2400" b="1" dirty="0" err="1"/>
              <a:t>int</a:t>
            </a:r>
            <a:r>
              <a:rPr lang="fr-FR" sz="2400" b="1" dirty="0"/>
              <a:t> </a:t>
            </a:r>
            <a:r>
              <a:rPr lang="fr-FR" sz="2400" b="1" dirty="0" err="1"/>
              <a:t>xxxResult</a:t>
            </a:r>
            <a:r>
              <a:rPr lang="fr-FR" sz="2400" b="1" dirty="0"/>
              <a:t> = </a:t>
            </a:r>
            <a:r>
              <a:rPr lang="fr-FR" sz="2400" b="1" dirty="0" err="1"/>
              <a:t>Visitor.getXXXResult</a:t>
            </a:r>
            <a:r>
              <a:rPr lang="fr-FR" sz="2400" b="1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8202897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644F4-0670-4B7D-D402-41C0689CD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Note on Visitor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6F3B8-A706-3CFA-D904-7742FDA8C978}"/>
              </a:ext>
            </a:extLst>
          </p:cNvPr>
          <p:cNvSpPr txBox="1"/>
          <p:nvPr/>
        </p:nvSpPr>
        <p:spPr>
          <a:xfrm>
            <a:off x="1559529" y="1595021"/>
            <a:ext cx="962699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Method  « </a:t>
            </a:r>
            <a:r>
              <a:rPr lang="fr-FR" sz="2800" dirty="0" err="1"/>
              <a:t>accept</a:t>
            </a:r>
            <a:r>
              <a:rPr lang="fr-FR" sz="2800" dirty="0"/>
              <a:t>() »   =&gt;    </a:t>
            </a:r>
            <a:r>
              <a:rPr lang="fr-FR" sz="2800" dirty="0" err="1"/>
              <a:t>does</a:t>
            </a:r>
            <a:r>
              <a:rPr lang="fr-FR" sz="2800" dirty="0"/>
              <a:t> « </a:t>
            </a:r>
            <a:r>
              <a:rPr lang="fr-FR" sz="2800" b="1" dirty="0"/>
              <a:t>switch</a:t>
            </a:r>
            <a:r>
              <a:rPr lang="fr-FR" sz="2800" dirty="0"/>
              <a:t> » </a:t>
            </a:r>
          </a:p>
          <a:p>
            <a:r>
              <a:rPr lang="fr-FR" sz="2800" dirty="0"/>
              <a:t> </a:t>
            </a:r>
            <a:r>
              <a:rPr lang="fr-FR" sz="2800" dirty="0" err="1"/>
              <a:t>method</a:t>
            </a:r>
            <a:r>
              <a:rPr lang="fr-FR" sz="2800" dirty="0"/>
              <a:t> « </a:t>
            </a:r>
            <a:r>
              <a:rPr lang="fr-FR" sz="2800" dirty="0" err="1"/>
              <a:t>visit</a:t>
            </a:r>
            <a:r>
              <a:rPr lang="fr-FR" sz="2800" dirty="0"/>
              <a:t>() »  =&gt;  </a:t>
            </a:r>
            <a:r>
              <a:rPr lang="fr-FR" sz="2800" dirty="0" err="1"/>
              <a:t>does</a:t>
            </a:r>
            <a:r>
              <a:rPr lang="fr-FR" sz="2800" dirty="0"/>
              <a:t> the « </a:t>
            </a:r>
            <a:r>
              <a:rPr lang="fr-FR" sz="2800" b="1" dirty="0"/>
              <a:t>case</a:t>
            </a:r>
            <a:r>
              <a:rPr lang="fr-FR" sz="2800" dirty="0"/>
              <a:t> »,  </a:t>
            </a:r>
            <a:br>
              <a:rPr lang="fr-FR" sz="2800" dirty="0"/>
            </a:br>
            <a:r>
              <a:rPr lang="fr-FR" sz="2800" dirty="0"/>
              <a:t>                                         </a:t>
            </a:r>
            <a:r>
              <a:rPr lang="fr-FR" sz="2800" dirty="0" err="1"/>
              <a:t>usually</a:t>
            </a:r>
            <a:r>
              <a:rPr lang="fr-FR" sz="2800" dirty="0"/>
              <a:t> </a:t>
            </a:r>
            <a:r>
              <a:rPr lang="fr-FR" sz="2800" dirty="0" err="1"/>
              <a:t>calling</a:t>
            </a:r>
            <a:r>
              <a:rPr lang="fr-FR" sz="2800" dirty="0"/>
              <a:t> </a:t>
            </a:r>
            <a:r>
              <a:rPr lang="fr-FR" sz="2800" b="1" dirty="0" err="1"/>
              <a:t>recursing</a:t>
            </a:r>
            <a:r>
              <a:rPr lang="fr-FR" sz="2800" dirty="0"/>
              <a:t> «</a:t>
            </a:r>
            <a:r>
              <a:rPr lang="fr-FR" sz="2800" dirty="0" err="1"/>
              <a:t>so</a:t>
            </a:r>
            <a:r>
              <a:rPr lang="fr-FR" sz="2800" dirty="0"/>
              <a:t> </a:t>
            </a:r>
            <a:r>
              <a:rPr lang="fr-FR" sz="2800" dirty="0" err="1"/>
              <a:t>visiting</a:t>
            </a:r>
            <a:r>
              <a:rPr lang="fr-FR" sz="2800" dirty="0"/>
              <a:t> </a:t>
            </a:r>
            <a:r>
              <a:rPr lang="fr-FR" sz="2800" dirty="0" err="1"/>
              <a:t>tree</a:t>
            </a:r>
            <a:r>
              <a:rPr lang="fr-FR" sz="2800" dirty="0"/>
              <a:t> »</a:t>
            </a:r>
          </a:p>
          <a:p>
            <a:endParaRPr lang="fr-FR" sz="2800" dirty="0"/>
          </a:p>
          <a:p>
            <a:r>
              <a:rPr lang="fr-FR" sz="2800" dirty="0"/>
              <a:t>Very </a:t>
            </a:r>
            <a:r>
              <a:rPr lang="fr-FR" sz="2800" dirty="0" err="1"/>
              <a:t>efficiently</a:t>
            </a:r>
            <a:r>
              <a:rPr lang="fr-FR" sz="2800" dirty="0"/>
              <a:t> : </a:t>
            </a:r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virtual</a:t>
            </a:r>
            <a:r>
              <a:rPr lang="fr-FR" sz="2800" dirty="0"/>
              <a:t> table of abstract class</a:t>
            </a:r>
          </a:p>
          <a:p>
            <a:r>
              <a:rPr lang="fr-FR" sz="2800" dirty="0"/>
              <a:t>… </a:t>
            </a:r>
            <a:r>
              <a:rPr lang="fr-FR" sz="2800" dirty="0" err="1"/>
              <a:t>much</a:t>
            </a:r>
            <a:r>
              <a:rPr lang="fr-FR" sz="2800" dirty="0"/>
              <a:t> more efficient </a:t>
            </a:r>
            <a:r>
              <a:rPr lang="fr-FR" sz="2800" dirty="0" err="1"/>
              <a:t>than</a:t>
            </a:r>
            <a:endParaRPr lang="fr-FR" sz="2800" dirty="0"/>
          </a:p>
          <a:p>
            <a:r>
              <a:rPr lang="fr-FR" sz="2800" dirty="0"/>
              <a:t>  if (x </a:t>
            </a:r>
            <a:r>
              <a:rPr lang="fr-FR" sz="2800" b="1" dirty="0" err="1"/>
              <a:t>instanceof</a:t>
            </a:r>
            <a:r>
              <a:rPr lang="fr-FR" sz="2800" dirty="0"/>
              <a:t> Foo) {</a:t>
            </a:r>
          </a:p>
          <a:p>
            <a:r>
              <a:rPr lang="fr-FR" sz="2800" dirty="0"/>
              <a:t>      </a:t>
            </a:r>
            <a:r>
              <a:rPr lang="fr-FR" sz="2800" dirty="0" err="1"/>
              <a:t>caseFoo</a:t>
            </a:r>
            <a:r>
              <a:rPr lang="fr-FR" sz="2800" dirty="0"/>
              <a:t>((Foo) x);</a:t>
            </a:r>
          </a:p>
          <a:p>
            <a:r>
              <a:rPr lang="fr-FR" sz="2800" dirty="0"/>
              <a:t>  } </a:t>
            </a:r>
            <a:r>
              <a:rPr lang="fr-FR" sz="2800" dirty="0" err="1"/>
              <a:t>else</a:t>
            </a:r>
            <a:r>
              <a:rPr lang="fr-FR" sz="2800" dirty="0"/>
              <a:t> if (x </a:t>
            </a:r>
            <a:r>
              <a:rPr lang="fr-FR" sz="2800" dirty="0" err="1"/>
              <a:t>instanceof</a:t>
            </a:r>
            <a:r>
              <a:rPr lang="fr-FR" sz="2800" dirty="0"/>
              <a:t> Bar) {</a:t>
            </a:r>
          </a:p>
          <a:p>
            <a:r>
              <a:rPr lang="fr-FR" sz="2800" dirty="0"/>
              <a:t>       </a:t>
            </a:r>
            <a:r>
              <a:rPr lang="fr-FR" sz="2800" dirty="0" err="1"/>
              <a:t>caseBar</a:t>
            </a:r>
            <a:r>
              <a:rPr lang="fr-FR" sz="2800" dirty="0"/>
              <a:t>((Bar) x);</a:t>
            </a:r>
          </a:p>
          <a:p>
            <a:r>
              <a:rPr lang="fr-FR" sz="2800" dirty="0"/>
              <a:t>  } …</a:t>
            </a:r>
          </a:p>
        </p:txBody>
      </p:sp>
    </p:spTree>
    <p:extLst>
      <p:ext uri="{BB962C8B-B14F-4D97-AF65-F5344CB8AC3E}">
        <p14:creationId xmlns:p14="http://schemas.microsoft.com/office/powerpoint/2010/main" val="334833692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6B5BA-BAA0-6C49-E19D-DE128DE6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Fluent Interface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6E705-5E31-9D4E-08AC-A6B1412C25BE}"/>
              </a:ext>
            </a:extLst>
          </p:cNvPr>
          <p:cNvSpPr txBox="1"/>
          <p:nvPr/>
        </p:nvSpPr>
        <p:spPr>
          <a:xfrm>
            <a:off x="964888" y="1985875"/>
            <a:ext cx="10635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Design an API to be method chained so that it reads like a DSL. </a:t>
            </a:r>
          </a:p>
          <a:p>
            <a:r>
              <a:rPr lang="en-US" sz="2000" dirty="0"/>
              <a:t>Each method call returns a context through which the next logical method call(s) are made available.</a:t>
            </a:r>
            <a:endParaRPr lang="fr-F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51BF76-A97F-AEFE-9C2B-8366BC78619D}"/>
              </a:ext>
            </a:extLst>
          </p:cNvPr>
          <p:cNvSpPr txBox="1"/>
          <p:nvPr/>
        </p:nvSpPr>
        <p:spPr>
          <a:xfrm>
            <a:off x="3724918" y="4802002"/>
            <a:ext cx="5128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No UML </a:t>
            </a:r>
            <a:r>
              <a:rPr lang="fr-FR" sz="2400" dirty="0" err="1"/>
              <a:t>diagram</a:t>
            </a:r>
            <a:r>
              <a:rPr lang="fr-FR" sz="2400" dirty="0"/>
              <a:t> …  </a:t>
            </a:r>
            <a:r>
              <a:rPr lang="fr-FR" sz="2400" dirty="0" err="1"/>
              <a:t>depends</a:t>
            </a:r>
            <a:r>
              <a:rPr lang="fr-FR" sz="2400" dirty="0"/>
              <a:t> of the DSL</a:t>
            </a:r>
          </a:p>
        </p:txBody>
      </p:sp>
    </p:spTree>
    <p:extLst>
      <p:ext uri="{BB962C8B-B14F-4D97-AF65-F5344CB8AC3E}">
        <p14:creationId xmlns:p14="http://schemas.microsoft.com/office/powerpoint/2010/main" val="32353816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2F10-8C2D-F7C3-B33C-8AE1C99CE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Fluent Interface: </a:t>
            </a:r>
            <a:r>
              <a:rPr lang="fr-FR" dirty="0" err="1"/>
              <a:t>lombok</a:t>
            </a:r>
            <a:r>
              <a:rPr lang="fr-FR" dirty="0"/>
              <a:t> @Builder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C08FBF-B095-C0CA-26CB-116579FF6FDE}"/>
              </a:ext>
            </a:extLst>
          </p:cNvPr>
          <p:cNvSpPr txBox="1"/>
          <p:nvPr/>
        </p:nvSpPr>
        <p:spPr>
          <a:xfrm>
            <a:off x="1469772" y="1503431"/>
            <a:ext cx="3067956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@Builder</a:t>
            </a:r>
          </a:p>
          <a:p>
            <a:r>
              <a:rPr lang="fr-FR" dirty="0"/>
              <a:t>class A {</a:t>
            </a:r>
          </a:p>
          <a:p>
            <a:r>
              <a:rPr lang="fr-FR" dirty="0"/>
              <a:t>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field2;</a:t>
            </a:r>
          </a:p>
          <a:p>
            <a:r>
              <a:rPr lang="fr-FR" dirty="0"/>
              <a:t>}</a:t>
            </a:r>
          </a:p>
          <a:p>
            <a:r>
              <a:rPr lang="fr-FR" dirty="0"/>
              <a:t>// </a:t>
            </a:r>
            <a:r>
              <a:rPr lang="fr-FR" dirty="0">
                <a:sym typeface="Wingdings" panose="05000000000000000000" pitchFamily="2" charset="2"/>
              </a:rPr>
              <a:t></a:t>
            </a:r>
            <a:endParaRPr lang="fr-FR" dirty="0"/>
          </a:p>
          <a:p>
            <a:r>
              <a:rPr lang="fr-FR" dirty="0"/>
              <a:t>class Builder {</a:t>
            </a:r>
          </a:p>
          <a:p>
            <a:r>
              <a:rPr lang="fr-FR" dirty="0"/>
              <a:t>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field2;</a:t>
            </a:r>
          </a:p>
          <a:p>
            <a:endParaRPr lang="fr-FR" dirty="0"/>
          </a:p>
          <a:p>
            <a:r>
              <a:rPr lang="fr-FR" dirty="0"/>
              <a:t>      public Builder field1(</a:t>
            </a:r>
            <a:r>
              <a:rPr lang="fr-FR" dirty="0" err="1"/>
              <a:t>int</a:t>
            </a:r>
            <a:r>
              <a:rPr lang="fr-FR" dirty="0"/>
              <a:t> p) {</a:t>
            </a:r>
          </a:p>
          <a:p>
            <a:r>
              <a:rPr lang="fr-FR" dirty="0"/>
              <a:t>             this.field1 = p;</a:t>
            </a:r>
          </a:p>
          <a:p>
            <a:r>
              <a:rPr lang="fr-FR" dirty="0"/>
              <a:t>             return </a:t>
            </a:r>
            <a:r>
              <a:rPr lang="fr-FR" dirty="0" err="1"/>
              <a:t>this</a:t>
            </a:r>
            <a:r>
              <a:rPr lang="fr-FR" dirty="0"/>
              <a:t>;</a:t>
            </a:r>
          </a:p>
          <a:p>
            <a:r>
              <a:rPr lang="fr-FR" dirty="0"/>
              <a:t>      }</a:t>
            </a:r>
          </a:p>
          <a:p>
            <a:r>
              <a:rPr lang="fr-FR" dirty="0"/>
              <a:t>      public Builder field1(</a:t>
            </a:r>
            <a:r>
              <a:rPr lang="fr-FR" dirty="0" err="1"/>
              <a:t>int</a:t>
            </a:r>
            <a:r>
              <a:rPr lang="fr-FR" dirty="0"/>
              <a:t> p) {</a:t>
            </a:r>
          </a:p>
          <a:p>
            <a:r>
              <a:rPr lang="fr-FR" dirty="0"/>
              <a:t>             this.field1 = p;</a:t>
            </a:r>
          </a:p>
          <a:p>
            <a:r>
              <a:rPr lang="fr-FR" dirty="0"/>
              <a:t>             return </a:t>
            </a:r>
            <a:r>
              <a:rPr lang="fr-FR" dirty="0" err="1"/>
              <a:t>this</a:t>
            </a:r>
            <a:r>
              <a:rPr lang="fr-FR" dirty="0"/>
              <a:t>;</a:t>
            </a:r>
          </a:p>
          <a:p>
            <a:r>
              <a:rPr lang="fr-FR" dirty="0"/>
              <a:t>      }    </a:t>
            </a:r>
          </a:p>
          <a:p>
            <a:r>
              <a:rPr lang="fr-FR" dirty="0"/>
              <a:t>      public A </a:t>
            </a:r>
            <a:r>
              <a:rPr lang="fr-FR" dirty="0" err="1"/>
              <a:t>build</a:t>
            </a:r>
            <a:r>
              <a:rPr lang="fr-FR" dirty="0"/>
              <a:t>() {…}</a:t>
            </a:r>
          </a:p>
          <a:p>
            <a:r>
              <a:rPr lang="fr-FR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6546F6-DF57-CB9A-79ED-101E7A52B9EC}"/>
              </a:ext>
            </a:extLst>
          </p:cNvPr>
          <p:cNvSpPr txBox="1"/>
          <p:nvPr/>
        </p:nvSpPr>
        <p:spPr>
          <a:xfrm>
            <a:off x="6457833" y="2407546"/>
            <a:ext cx="254319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A </a:t>
            </a:r>
            <a:r>
              <a:rPr lang="fr-FR" sz="2800" dirty="0" err="1"/>
              <a:t>a</a:t>
            </a:r>
            <a:r>
              <a:rPr lang="fr-FR" sz="2800" dirty="0"/>
              <a:t> = </a:t>
            </a:r>
            <a:r>
              <a:rPr lang="fr-FR" sz="2800" dirty="0" err="1"/>
              <a:t>A.builder</a:t>
            </a:r>
            <a:r>
              <a:rPr lang="fr-FR" sz="2800" dirty="0"/>
              <a:t>()</a:t>
            </a:r>
            <a:br>
              <a:rPr lang="fr-FR" sz="2800" dirty="0"/>
            </a:br>
            <a:r>
              <a:rPr lang="fr-FR" sz="2800" dirty="0"/>
              <a:t>     .field1 ( 10 )</a:t>
            </a:r>
          </a:p>
          <a:p>
            <a:r>
              <a:rPr lang="fr-FR" sz="2800" dirty="0"/>
              <a:t>      .field2 (20 )</a:t>
            </a:r>
          </a:p>
          <a:p>
            <a:r>
              <a:rPr lang="fr-FR" sz="2800" dirty="0"/>
              <a:t>      .</a:t>
            </a:r>
            <a:r>
              <a:rPr lang="fr-FR" sz="2800" dirty="0" err="1"/>
              <a:t>build</a:t>
            </a:r>
            <a:r>
              <a:rPr lang="fr-FR" sz="28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0217700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73678-42DE-2A76-8B87-8CC84342D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51" y="365125"/>
            <a:ext cx="11741624" cy="1932248"/>
          </a:xfrm>
        </p:spPr>
        <p:txBody>
          <a:bodyPr>
            <a:normAutofit/>
          </a:bodyPr>
          <a:lstStyle/>
          <a:p>
            <a:r>
              <a:rPr lang="fr-FR" dirty="0"/>
              <a:t>Example Fluent interfaces… </a:t>
            </a:r>
            <a:r>
              <a:rPr lang="fr-FR" dirty="0" err="1"/>
              <a:t>Springboot</a:t>
            </a:r>
            <a:r>
              <a:rPr lang="fr-FR" dirty="0"/>
              <a:t> conf</a:t>
            </a:r>
            <a:br>
              <a:rPr lang="fr-FR" dirty="0"/>
            </a:br>
            <a:r>
              <a:rPr lang="fr-FR" sz="3200" dirty="0">
                <a:hlinkClick r:id="rId2"/>
              </a:rPr>
              <a:t>https://spring.io/blog/2019/11/21/spring-security-lambda-dsl</a:t>
            </a:r>
            <a:br>
              <a:rPr lang="fr-FR" dirty="0"/>
            </a:b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8A3859-88B0-EE45-F899-9B2C8CE6C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271" y="1817409"/>
            <a:ext cx="5113463" cy="435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064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C7381-D20E-5C06-2EAF-D4DE45BFB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53" y="365125"/>
            <a:ext cx="11636990" cy="1325563"/>
          </a:xfrm>
        </p:spPr>
        <p:txBody>
          <a:bodyPr>
            <a:normAutofit/>
          </a:bodyPr>
          <a:lstStyle/>
          <a:p>
            <a:r>
              <a:rPr lang="fr-FR" dirty="0" err="1"/>
              <a:t>SpringBoot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use DSL + Callback</a:t>
            </a:r>
            <a:br>
              <a:rPr lang="fr-FR" dirty="0"/>
            </a:br>
            <a:r>
              <a:rPr lang="fr-FR" dirty="0"/>
              <a:t>…</a:t>
            </a:r>
            <a:r>
              <a:rPr lang="fr-FR" dirty="0" err="1"/>
              <a:t>simpler</a:t>
            </a:r>
            <a:r>
              <a:rPr lang="fr-FR" dirty="0"/>
              <a:t> no push / pop </a:t>
            </a:r>
            <a:r>
              <a:rPr lang="fr-FR" dirty="0" err="1"/>
              <a:t>context</a:t>
            </a:r>
            <a:r>
              <a:rPr lang="fr-FR" dirty="0"/>
              <a:t>  (</a:t>
            </a:r>
            <a:r>
              <a:rPr lang="fr-FR" dirty="0" err="1"/>
              <a:t>cf</a:t>
            </a:r>
            <a:r>
              <a:rPr lang="fr-FR" dirty="0"/>
              <a:t> « .and() »)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7161D-8937-52D2-C488-490612C1C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214" y="1979322"/>
            <a:ext cx="5113463" cy="463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47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D266B-123C-0BE1-C47B-B5C024A9B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Part 1 : </a:t>
            </a:r>
            <a:r>
              <a:rPr lang="fr-FR" dirty="0" err="1"/>
              <a:t>Creational</a:t>
            </a:r>
            <a:r>
              <a:rPr lang="fr-FR" dirty="0"/>
              <a:t> Patterns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3AC6C-237E-9D84-64CE-E3B7EC3657BD}"/>
              </a:ext>
            </a:extLst>
          </p:cNvPr>
          <p:cNvSpPr txBox="1"/>
          <p:nvPr/>
        </p:nvSpPr>
        <p:spPr>
          <a:xfrm>
            <a:off x="3691258" y="1946607"/>
            <a:ext cx="215020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(Kit)</a:t>
            </a:r>
          </a:p>
          <a:p>
            <a:endParaRPr lang="fr-FR" dirty="0"/>
          </a:p>
          <a:p>
            <a:r>
              <a:rPr lang="fr-FR" dirty="0"/>
              <a:t>Builder</a:t>
            </a:r>
          </a:p>
          <a:p>
            <a:endParaRPr lang="fr-FR" dirty="0"/>
          </a:p>
          <a:p>
            <a:r>
              <a:rPr lang="fr-FR" dirty="0" err="1"/>
              <a:t>Factory</a:t>
            </a:r>
            <a:r>
              <a:rPr lang="fr-FR" dirty="0"/>
              <a:t> Method</a:t>
            </a:r>
          </a:p>
          <a:p>
            <a:endParaRPr lang="fr-FR" dirty="0"/>
          </a:p>
          <a:p>
            <a:r>
              <a:rPr lang="fr-FR" dirty="0"/>
              <a:t>Prototype</a:t>
            </a:r>
          </a:p>
          <a:p>
            <a:endParaRPr lang="fr-FR" dirty="0"/>
          </a:p>
          <a:p>
            <a:r>
              <a:rPr lang="fr-FR" strike="sngStrike" dirty="0"/>
              <a:t>Singleton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3B45D-A71F-93CD-1327-C39A263CCBD1}"/>
              </a:ext>
            </a:extLst>
          </p:cNvPr>
          <p:cNvSpPr txBox="1"/>
          <p:nvPr/>
        </p:nvSpPr>
        <p:spPr>
          <a:xfrm>
            <a:off x="3691258" y="5118828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Not in </a:t>
            </a:r>
            <a:r>
              <a:rPr lang="fr-FR" dirty="0" err="1"/>
              <a:t>Gof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 err="1"/>
              <a:t>Dependency</a:t>
            </a:r>
            <a:r>
              <a:rPr lang="fr-FR" dirty="0"/>
              <a:t> Injection</a:t>
            </a:r>
          </a:p>
          <a:p>
            <a:endParaRPr lang="fr-FR" strike="sngStrike" dirty="0"/>
          </a:p>
        </p:txBody>
      </p:sp>
    </p:spTree>
    <p:extLst>
      <p:ext uri="{BB962C8B-B14F-4D97-AF65-F5344CB8AC3E}">
        <p14:creationId xmlns:p14="http://schemas.microsoft.com/office/powerpoint/2010/main" val="25576011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6DD7-80F7-1AF2-0EFA-9C7405B43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</a:t>
            </a:r>
            <a:r>
              <a:rPr lang="fr-FR" dirty="0" err="1"/>
              <a:t>many</a:t>
            </a:r>
            <a:r>
              <a:rPr lang="fr-FR" dirty="0"/>
              <a:t> design patterns in </a:t>
            </a:r>
            <a:r>
              <a:rPr lang="fr-FR" dirty="0" err="1"/>
              <a:t>previous</a:t>
            </a:r>
            <a:r>
              <a:rPr lang="fr-FR" dirty="0"/>
              <a:t> Slide?</a:t>
            </a:r>
          </a:p>
        </p:txBody>
      </p:sp>
      <p:pic>
        <p:nvPicPr>
          <p:cNvPr id="1026" name="Picture 2" descr="Quiz Questions Stock Illustrations – 2,137 Quiz Questions Stock  Illustrations, Vectors &amp; Clipart - Dreamstime">
            <a:extLst>
              <a:ext uri="{FF2B5EF4-FFF2-40B4-BE49-F238E27FC236}">
                <a16:creationId xmlns:a16="http://schemas.microsoft.com/office/drawing/2014/main" id="{2AEEA0B3-042A-F667-C45A-EC463D5A4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795" y="1991009"/>
            <a:ext cx="4049476" cy="303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716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26E8-08D9-7347-C1B9-A2C174BB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HINTS … Design pattern…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7EF3A1-EDD6-2EC3-BBD3-341DA85F728E}"/>
              </a:ext>
            </a:extLst>
          </p:cNvPr>
          <p:cNvSpPr txBox="1"/>
          <p:nvPr/>
        </p:nvSpPr>
        <p:spPr>
          <a:xfrm>
            <a:off x="4260543" y="2375701"/>
            <a:ext cx="1847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800" dirty="0"/>
          </a:p>
          <a:p>
            <a:endParaRPr lang="fr-F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E960D-FE0C-D768-8CEA-C4F07892A985}"/>
              </a:ext>
            </a:extLst>
          </p:cNvPr>
          <p:cNvSpPr txBox="1"/>
          <p:nvPr/>
        </p:nvSpPr>
        <p:spPr>
          <a:xfrm>
            <a:off x="2104522" y="1374865"/>
            <a:ext cx="90775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/>
          </a:p>
          <a:p>
            <a:pPr marL="457200" indent="-457200">
              <a:buFontTx/>
              <a:buChar char="-"/>
            </a:pPr>
            <a:r>
              <a:rPr lang="fr-FR" sz="2800" dirty="0"/>
              <a:t>It uses </a:t>
            </a:r>
            <a:r>
              <a:rPr lang="fr-FR" sz="2800" dirty="0" err="1"/>
              <a:t>Dependency</a:t>
            </a:r>
            <a:r>
              <a:rPr lang="fr-FR" sz="2800" dirty="0"/>
              <a:t> Injection</a:t>
            </a:r>
          </a:p>
          <a:p>
            <a:pPr marL="457200" indent="-457200">
              <a:buFontTx/>
              <a:buChar char="-"/>
            </a:pPr>
            <a:r>
              <a:rPr lang="fr-FR" sz="2800" dirty="0"/>
              <a:t>DSL</a:t>
            </a:r>
          </a:p>
          <a:p>
            <a:pPr marL="457200" indent="-457200">
              <a:buFontTx/>
              <a:buChar char="-"/>
            </a:pPr>
            <a:r>
              <a:rPr lang="fr-FR" sz="2800" dirty="0"/>
              <a:t>Class </a:t>
            </a:r>
            <a:r>
              <a:rPr lang="fr-FR" sz="2800" dirty="0" err="1"/>
              <a:t>name</a:t>
            </a:r>
            <a:r>
              <a:rPr lang="fr-FR" sz="2800" dirty="0"/>
              <a:t>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suffixed</a:t>
            </a:r>
            <a:r>
              <a:rPr lang="fr-FR" sz="2800" dirty="0"/>
              <a:t> « Adapter », but </a:t>
            </a:r>
            <a:r>
              <a:rPr lang="fr-FR" sz="2800" dirty="0" err="1"/>
              <a:t>is</a:t>
            </a:r>
            <a:r>
              <a:rPr lang="fr-FR" sz="2800" dirty="0"/>
              <a:t> </a:t>
            </a:r>
            <a:r>
              <a:rPr lang="fr-FR" sz="2800" dirty="0" err="1"/>
              <a:t>it</a:t>
            </a:r>
            <a:r>
              <a:rPr lang="fr-FR" sz="2800" dirty="0"/>
              <a:t>?</a:t>
            </a:r>
          </a:p>
          <a:p>
            <a:pPr marL="457200" indent="-457200">
              <a:buFontTx/>
              <a:buChar char="-"/>
            </a:pPr>
            <a:r>
              <a:rPr lang="fr-FR" sz="2800" dirty="0" err="1"/>
              <a:t>Maybe</a:t>
            </a:r>
            <a:r>
              <a:rPr lang="fr-FR" sz="2800" dirty="0"/>
              <a:t> </a:t>
            </a:r>
            <a:r>
              <a:rPr lang="fr-FR" sz="2800" dirty="0" err="1"/>
              <a:t>also</a:t>
            </a:r>
            <a:r>
              <a:rPr lang="fr-FR" sz="2800" dirty="0"/>
              <a:t> a « Template </a:t>
            </a:r>
            <a:r>
              <a:rPr lang="fr-FR" sz="2800" dirty="0" err="1"/>
              <a:t>method</a:t>
            </a:r>
            <a:r>
              <a:rPr lang="fr-FR" sz="2800" dirty="0"/>
              <a:t>»</a:t>
            </a:r>
          </a:p>
          <a:p>
            <a:pPr marL="457200" indent="-457200">
              <a:buFontTx/>
              <a:buChar char="-"/>
            </a:pPr>
            <a:r>
              <a:rPr lang="fr-FR" sz="2800" dirty="0"/>
              <a:t>« http » param </a:t>
            </a:r>
            <a:r>
              <a:rPr lang="fr-FR" sz="2800" dirty="0" err="1"/>
              <a:t>is</a:t>
            </a:r>
            <a:r>
              <a:rPr lang="fr-FR" sz="2800" dirty="0"/>
              <a:t> a Builder, </a:t>
            </a:r>
            <a:r>
              <a:rPr lang="fr-FR" sz="2800" dirty="0" err="1"/>
              <a:t>also</a:t>
            </a:r>
            <a:r>
              <a:rPr lang="fr-FR" sz="2800" dirty="0"/>
              <a:t> « </a:t>
            </a:r>
            <a:r>
              <a:rPr lang="fr-FR" sz="2800" dirty="0" err="1"/>
              <a:t>authorizeRequests</a:t>
            </a:r>
            <a:r>
              <a:rPr lang="fr-FR" sz="2800" dirty="0"/>
              <a:t> », « </a:t>
            </a:r>
            <a:r>
              <a:rPr lang="fr-FR" sz="2800" dirty="0" err="1"/>
              <a:t>formLogin</a:t>
            </a:r>
            <a:r>
              <a:rPr lang="fr-FR" sz="2800" dirty="0"/>
              <a:t> »?</a:t>
            </a:r>
          </a:p>
          <a:p>
            <a:pPr marL="457200" indent="-457200">
              <a:buFontTx/>
              <a:buChar char="-"/>
            </a:pPr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Functional</a:t>
            </a:r>
            <a:r>
              <a:rPr lang="fr-FR" sz="2800" dirty="0"/>
              <a:t> interface, to </a:t>
            </a:r>
            <a:r>
              <a:rPr lang="fr-FR" sz="2800" dirty="0" err="1"/>
              <a:t>delegates</a:t>
            </a:r>
            <a:endParaRPr lang="fr-FR" sz="2800" dirty="0"/>
          </a:p>
          <a:p>
            <a:pPr marL="457200" indent="-457200">
              <a:buFontTx/>
              <a:buChar char="-"/>
            </a:pPr>
            <a:r>
              <a:rPr lang="fr-FR" sz="2800" dirty="0" err="1"/>
              <a:t>Authorizations</a:t>
            </a:r>
            <a:r>
              <a:rPr lang="fr-FR" sz="2800" dirty="0"/>
              <a:t> use </a:t>
            </a:r>
            <a:r>
              <a:rPr lang="fr-FR" sz="2800" dirty="0" err="1"/>
              <a:t>chain</a:t>
            </a:r>
            <a:r>
              <a:rPr lang="fr-FR" sz="2800" dirty="0"/>
              <a:t> of </a:t>
            </a:r>
            <a:r>
              <a:rPr lang="fr-FR" sz="2800" dirty="0" err="1"/>
              <a:t>responsibility</a:t>
            </a:r>
            <a:endParaRPr lang="fr-FR" sz="2800" dirty="0"/>
          </a:p>
          <a:p>
            <a:pPr marL="457200" indent="-457200">
              <a:buFontTx/>
              <a:buChar char="-"/>
            </a:pPr>
            <a:r>
              <a:rPr lang="fr-FR" sz="2800" dirty="0" err="1"/>
              <a:t>Some</a:t>
            </a:r>
            <a:r>
              <a:rPr lang="fr-FR" sz="2800" dirty="0"/>
              <a:t> </a:t>
            </a:r>
            <a:r>
              <a:rPr lang="fr-FR" sz="2800" dirty="0" err="1"/>
              <a:t>authorization</a:t>
            </a:r>
            <a:r>
              <a:rPr lang="fr-FR" sz="2800" dirty="0"/>
              <a:t> are </a:t>
            </a:r>
            <a:r>
              <a:rPr lang="fr-FR" sz="2800" dirty="0" err="1"/>
              <a:t>adater</a:t>
            </a:r>
            <a:r>
              <a:rPr lang="fr-FR" sz="2800" dirty="0"/>
              <a:t>/bridges </a:t>
            </a:r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ant</a:t>
            </a:r>
            <a:r>
              <a:rPr lang="fr-FR" sz="2800" dirty="0"/>
              <a:t> patterns</a:t>
            </a:r>
          </a:p>
          <a:p>
            <a:pPr marL="457200" indent="-457200">
              <a:buFontTx/>
              <a:buChar char="-"/>
            </a:pPr>
            <a:r>
              <a:rPr lang="fr-FR" sz="2800" dirty="0" err="1"/>
              <a:t>rememberMe</a:t>
            </a:r>
            <a:r>
              <a:rPr lang="fr-FR" sz="2800" dirty="0"/>
              <a:t> looks like a Memento</a:t>
            </a:r>
          </a:p>
          <a:p>
            <a:pPr marL="457200" indent="-457200">
              <a:buFontTx/>
              <a:buChar char="-"/>
            </a:pPr>
            <a:r>
              <a:rPr lang="fr-FR" sz="2800" dirty="0"/>
              <a:t>Etc…</a:t>
            </a:r>
          </a:p>
        </p:txBody>
      </p:sp>
    </p:spTree>
    <p:extLst>
      <p:ext uri="{BB962C8B-B14F-4D97-AF65-F5344CB8AC3E}">
        <p14:creationId xmlns:p14="http://schemas.microsoft.com/office/powerpoint/2010/main" val="19890777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76853-2098-FB08-E8D2-E8719D86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84" y="281100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4000573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B76E-B30A-214E-1087-8598F9DB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75" y="0"/>
            <a:ext cx="1198817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Creational</a:t>
            </a:r>
            <a:r>
              <a:rPr lang="fr-FR" dirty="0"/>
              <a:t> Patterns..(</a:t>
            </a:r>
            <a:r>
              <a:rPr lang="fr-FR" dirty="0" err="1"/>
              <a:t>Wikipedia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https://en.wikipedia.org/wiki/Software_design_pattern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5FE790-B769-1B63-2131-5667F9742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919" y="1230142"/>
            <a:ext cx="8333192" cy="562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9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Kit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B783E0-0557-1C15-7750-348FA7ADDD3B}"/>
              </a:ext>
            </a:extLst>
          </p:cNvPr>
          <p:cNvSpPr txBox="1"/>
          <p:nvPr/>
        </p:nvSpPr>
        <p:spPr>
          <a:xfrm>
            <a:off x="1731348" y="1806103"/>
            <a:ext cx="10096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an interface for creating 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families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related or dependent objects </a:t>
            </a:r>
            <a:b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without specifying their concrete classes.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1CE8A-83DA-1A4B-7FFE-953F65DB0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2" y="3109716"/>
            <a:ext cx="10821338" cy="358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672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691" y="5345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Kit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E0882C-8A7B-78F2-27FB-9BA753B3B0CA}"/>
              </a:ext>
            </a:extLst>
          </p:cNvPr>
          <p:cNvSpPr/>
          <p:nvPr/>
        </p:nvSpPr>
        <p:spPr>
          <a:xfrm>
            <a:off x="2905885" y="1791665"/>
            <a:ext cx="1903342" cy="13239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A3018A-06F3-4339-2630-B97C3699058A}"/>
              </a:ext>
            </a:extLst>
          </p:cNvPr>
          <p:cNvSpPr txBox="1"/>
          <p:nvPr/>
        </p:nvSpPr>
        <p:spPr>
          <a:xfrm>
            <a:off x="2905885" y="1871387"/>
            <a:ext cx="190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AbstractFactoryKit</a:t>
            </a:r>
            <a:endParaRPr lang="fr-FR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0EB6C49-4BB2-D5F2-1FD9-FD6A051BBD1F}"/>
              </a:ext>
            </a:extLst>
          </p:cNvPr>
          <p:cNvCxnSpPr>
            <a:cxnSpLocks/>
          </p:cNvCxnSpPr>
          <p:nvPr/>
        </p:nvCxnSpPr>
        <p:spPr>
          <a:xfrm>
            <a:off x="2905885" y="2282122"/>
            <a:ext cx="190334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69C00B9-13C5-460C-6819-18984BE115D6}"/>
              </a:ext>
            </a:extLst>
          </p:cNvPr>
          <p:cNvSpPr/>
          <p:nvPr/>
        </p:nvSpPr>
        <p:spPr>
          <a:xfrm>
            <a:off x="2171935" y="3637033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4951D5-361A-5501-DD71-1D9205AD059D}"/>
              </a:ext>
            </a:extLst>
          </p:cNvPr>
          <p:cNvSpPr txBox="1"/>
          <p:nvPr/>
        </p:nvSpPr>
        <p:spPr>
          <a:xfrm>
            <a:off x="2171935" y="3637033"/>
            <a:ext cx="124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FactoryKit1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F015D2-19C3-5489-EC0D-B3CB8200872A}"/>
              </a:ext>
            </a:extLst>
          </p:cNvPr>
          <p:cNvCxnSpPr>
            <a:cxnSpLocks/>
            <a:stCxn id="8" idx="1"/>
            <a:endCxn id="8" idx="3"/>
          </p:cNvCxnSpPr>
          <p:nvPr/>
        </p:nvCxnSpPr>
        <p:spPr>
          <a:xfrm>
            <a:off x="2171935" y="398484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65EA140-0A5F-4F66-B9FD-E93C5A4243BE}"/>
              </a:ext>
            </a:extLst>
          </p:cNvPr>
          <p:cNvSpPr/>
          <p:nvPr/>
        </p:nvSpPr>
        <p:spPr>
          <a:xfrm>
            <a:off x="4570699" y="3642643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D6CEA2-91EF-4B0A-C407-C5E78E647192}"/>
              </a:ext>
            </a:extLst>
          </p:cNvPr>
          <p:cNvSpPr txBox="1"/>
          <p:nvPr/>
        </p:nvSpPr>
        <p:spPr>
          <a:xfrm>
            <a:off x="4570699" y="3642643"/>
            <a:ext cx="124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FactoryKit2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D28C02-6A7A-4544-1E33-82B5B5F35289}"/>
              </a:ext>
            </a:extLst>
          </p:cNvPr>
          <p:cNvCxnSpPr>
            <a:cxnSpLocks/>
            <a:stCxn id="12" idx="1"/>
            <a:endCxn id="12" idx="3"/>
          </p:cNvCxnSpPr>
          <p:nvPr/>
        </p:nvCxnSpPr>
        <p:spPr>
          <a:xfrm>
            <a:off x="4570699" y="399045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7EB1BE0-5B3A-13DA-C73E-DCB839E8953D}"/>
              </a:ext>
            </a:extLst>
          </p:cNvPr>
          <p:cNvCxnSpPr>
            <a:cxnSpLocks/>
          </p:cNvCxnSpPr>
          <p:nvPr/>
        </p:nvCxnSpPr>
        <p:spPr>
          <a:xfrm flipV="1">
            <a:off x="3737922" y="3115583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B71A08-4175-8101-3499-29FF26924312}"/>
              </a:ext>
            </a:extLst>
          </p:cNvPr>
          <p:cNvCxnSpPr>
            <a:cxnSpLocks/>
          </p:cNvCxnSpPr>
          <p:nvPr/>
        </p:nvCxnSpPr>
        <p:spPr>
          <a:xfrm>
            <a:off x="2956374" y="3461256"/>
            <a:ext cx="2497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08D05E-DAB2-60F8-441A-E7E9454029D1}"/>
              </a:ext>
            </a:extLst>
          </p:cNvPr>
          <p:cNvCxnSpPr>
            <a:cxnSpLocks/>
          </p:cNvCxnSpPr>
          <p:nvPr/>
        </p:nvCxnSpPr>
        <p:spPr>
          <a:xfrm flipV="1">
            <a:off x="2956374" y="3461256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B41859B-1950-7719-06AC-E9BC3B140411}"/>
              </a:ext>
            </a:extLst>
          </p:cNvPr>
          <p:cNvCxnSpPr>
            <a:cxnSpLocks/>
          </p:cNvCxnSpPr>
          <p:nvPr/>
        </p:nvCxnSpPr>
        <p:spPr>
          <a:xfrm flipV="1">
            <a:off x="5453674" y="3462188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F13F71-AC99-AF76-8880-DA176DF59EC4}"/>
              </a:ext>
            </a:extLst>
          </p:cNvPr>
          <p:cNvSpPr txBox="1"/>
          <p:nvPr/>
        </p:nvSpPr>
        <p:spPr>
          <a:xfrm>
            <a:off x="3167114" y="2298055"/>
            <a:ext cx="1233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 </a:t>
            </a:r>
            <a:r>
              <a:rPr lang="fr-FR" dirty="0" err="1"/>
              <a:t>createA</a:t>
            </a:r>
            <a:r>
              <a:rPr lang="fr-FR" dirty="0"/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8FB521-938B-7D71-DD82-A075C70CB1B2}"/>
              </a:ext>
            </a:extLst>
          </p:cNvPr>
          <p:cNvSpPr txBox="1"/>
          <p:nvPr/>
        </p:nvSpPr>
        <p:spPr>
          <a:xfrm>
            <a:off x="3163454" y="2569275"/>
            <a:ext cx="1225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 </a:t>
            </a:r>
            <a:r>
              <a:rPr lang="fr-FR" dirty="0" err="1"/>
              <a:t>createB</a:t>
            </a:r>
            <a:r>
              <a:rPr lang="fr-FR" dirty="0"/>
              <a:t>()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970AD2-6D12-EA48-590E-CAE7862BC765}"/>
              </a:ext>
            </a:extLst>
          </p:cNvPr>
          <p:cNvSpPr/>
          <p:nvPr/>
        </p:nvSpPr>
        <p:spPr>
          <a:xfrm>
            <a:off x="8210758" y="1692990"/>
            <a:ext cx="455580" cy="391493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54ABBB-FEB2-3445-13AD-F94F63A901C0}"/>
              </a:ext>
            </a:extLst>
          </p:cNvPr>
          <p:cNvSpPr txBox="1"/>
          <p:nvPr/>
        </p:nvSpPr>
        <p:spPr>
          <a:xfrm>
            <a:off x="8259632" y="16805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F501CC-68DC-6A14-D792-BE5856310F27}"/>
              </a:ext>
            </a:extLst>
          </p:cNvPr>
          <p:cNvSpPr/>
          <p:nvPr/>
        </p:nvSpPr>
        <p:spPr>
          <a:xfrm>
            <a:off x="7226380" y="2626131"/>
            <a:ext cx="673175" cy="36933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FDEA7E-7448-FE5B-3E4D-7F68A617904D}"/>
              </a:ext>
            </a:extLst>
          </p:cNvPr>
          <p:cNvSpPr txBox="1"/>
          <p:nvPr/>
        </p:nvSpPr>
        <p:spPr>
          <a:xfrm>
            <a:off x="7376116" y="262613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B8C09E2-6BA4-F892-11E6-8671DD0B53A9}"/>
              </a:ext>
            </a:extLst>
          </p:cNvPr>
          <p:cNvSpPr/>
          <p:nvPr/>
        </p:nvSpPr>
        <p:spPr>
          <a:xfrm>
            <a:off x="9223699" y="2653744"/>
            <a:ext cx="582231" cy="375877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73D6C-F491-44AA-80CA-4CF1BE269056}"/>
              </a:ext>
            </a:extLst>
          </p:cNvPr>
          <p:cNvSpPr txBox="1"/>
          <p:nvPr/>
        </p:nvSpPr>
        <p:spPr>
          <a:xfrm>
            <a:off x="9223699" y="265374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A2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B2DCA6B-104B-C8C1-DB4C-33E4B642AD6B}"/>
              </a:ext>
            </a:extLst>
          </p:cNvPr>
          <p:cNvCxnSpPr>
            <a:cxnSpLocks/>
          </p:cNvCxnSpPr>
          <p:nvPr/>
        </p:nvCxnSpPr>
        <p:spPr>
          <a:xfrm flipV="1">
            <a:off x="8418490" y="2088689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FA7CD3-8B9B-4FA4-B5C8-481889BEBC37}"/>
              </a:ext>
            </a:extLst>
          </p:cNvPr>
          <p:cNvCxnSpPr>
            <a:cxnSpLocks/>
          </p:cNvCxnSpPr>
          <p:nvPr/>
        </p:nvCxnSpPr>
        <p:spPr>
          <a:xfrm>
            <a:off x="7551069" y="2432298"/>
            <a:ext cx="1963738" cy="916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777A53E-B562-7857-0E45-DA97292161E5}"/>
              </a:ext>
            </a:extLst>
          </p:cNvPr>
          <p:cNvCxnSpPr>
            <a:cxnSpLocks/>
          </p:cNvCxnSpPr>
          <p:nvPr/>
        </p:nvCxnSpPr>
        <p:spPr>
          <a:xfrm flipV="1">
            <a:off x="7551063" y="2470980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D60D770-FF74-BBFB-A750-CC96231B8BE2}"/>
              </a:ext>
            </a:extLst>
          </p:cNvPr>
          <p:cNvCxnSpPr>
            <a:cxnSpLocks/>
          </p:cNvCxnSpPr>
          <p:nvPr/>
        </p:nvCxnSpPr>
        <p:spPr>
          <a:xfrm flipV="1">
            <a:off x="9514807" y="2440538"/>
            <a:ext cx="0" cy="21320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72BBA973-BE5F-2FAA-F5E0-7693ACC63F1C}"/>
              </a:ext>
            </a:extLst>
          </p:cNvPr>
          <p:cNvSpPr/>
          <p:nvPr/>
        </p:nvSpPr>
        <p:spPr>
          <a:xfrm>
            <a:off x="8210752" y="3741508"/>
            <a:ext cx="455580" cy="391493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1408ED-6EEA-CC21-431D-8A49BA1529E7}"/>
              </a:ext>
            </a:extLst>
          </p:cNvPr>
          <p:cNvSpPr txBox="1"/>
          <p:nvPr/>
        </p:nvSpPr>
        <p:spPr>
          <a:xfrm>
            <a:off x="8259626" y="372906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1AA90D2-210B-DFDC-DCCA-FA2E41C4DDDE}"/>
              </a:ext>
            </a:extLst>
          </p:cNvPr>
          <p:cNvSpPr/>
          <p:nvPr/>
        </p:nvSpPr>
        <p:spPr>
          <a:xfrm>
            <a:off x="7226374" y="4674649"/>
            <a:ext cx="673175" cy="36933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365267-4E9B-82DA-0191-04A90E050638}"/>
              </a:ext>
            </a:extLst>
          </p:cNvPr>
          <p:cNvSpPr txBox="1"/>
          <p:nvPr/>
        </p:nvSpPr>
        <p:spPr>
          <a:xfrm>
            <a:off x="7376110" y="4674649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6B4804-D29B-A5BC-83C3-5F9DC69DF23F}"/>
              </a:ext>
            </a:extLst>
          </p:cNvPr>
          <p:cNvSpPr/>
          <p:nvPr/>
        </p:nvSpPr>
        <p:spPr>
          <a:xfrm>
            <a:off x="9223693" y="4702262"/>
            <a:ext cx="582231" cy="375877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183F4DD-CE21-3847-25C5-793D42646DCF}"/>
              </a:ext>
            </a:extLst>
          </p:cNvPr>
          <p:cNvSpPr txBox="1"/>
          <p:nvPr/>
        </p:nvSpPr>
        <p:spPr>
          <a:xfrm>
            <a:off x="9223693" y="4702262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B2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EA88456-1469-3AF6-3032-01AD776DFDAE}"/>
              </a:ext>
            </a:extLst>
          </p:cNvPr>
          <p:cNvCxnSpPr>
            <a:cxnSpLocks/>
          </p:cNvCxnSpPr>
          <p:nvPr/>
        </p:nvCxnSpPr>
        <p:spPr>
          <a:xfrm flipV="1">
            <a:off x="8418484" y="4137207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E6C7546-FA7A-B787-9D81-EC0CC797A76A}"/>
              </a:ext>
            </a:extLst>
          </p:cNvPr>
          <p:cNvCxnSpPr>
            <a:cxnSpLocks/>
          </p:cNvCxnSpPr>
          <p:nvPr/>
        </p:nvCxnSpPr>
        <p:spPr>
          <a:xfrm>
            <a:off x="7551063" y="4480816"/>
            <a:ext cx="19183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B537B9A-7010-ED28-E410-3B60A55226FD}"/>
              </a:ext>
            </a:extLst>
          </p:cNvPr>
          <p:cNvCxnSpPr>
            <a:cxnSpLocks/>
          </p:cNvCxnSpPr>
          <p:nvPr/>
        </p:nvCxnSpPr>
        <p:spPr>
          <a:xfrm flipV="1">
            <a:off x="7554654" y="4491312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21B7ED7-C83D-6A59-CA3F-01F2533C0F04}"/>
              </a:ext>
            </a:extLst>
          </p:cNvPr>
          <p:cNvCxnSpPr>
            <a:cxnSpLocks/>
          </p:cNvCxnSpPr>
          <p:nvPr/>
        </p:nvCxnSpPr>
        <p:spPr>
          <a:xfrm flipV="1">
            <a:off x="9480808" y="4467651"/>
            <a:ext cx="0" cy="22871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EB146D2-B5E9-8F9F-48F9-0D805D7DDC60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4772620" y="1888737"/>
            <a:ext cx="3438138" cy="590235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EC8212E-6840-6D8D-810F-53CA51CF2A19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4772620" y="2794189"/>
            <a:ext cx="3438132" cy="1143066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F89FBC5-ACE6-0149-7A31-4B45A8E9EC78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3171415" y="2810797"/>
            <a:ext cx="4054965" cy="1269798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186ADB8-0FAD-9A3F-132F-F15407D60557}"/>
              </a:ext>
            </a:extLst>
          </p:cNvPr>
          <p:cNvCxnSpPr>
            <a:cxnSpLocks/>
          </p:cNvCxnSpPr>
          <p:nvPr/>
        </p:nvCxnSpPr>
        <p:spPr>
          <a:xfrm>
            <a:off x="3163454" y="4224005"/>
            <a:ext cx="3915429" cy="701764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E59EA77-7207-25F2-F111-A3DC8FC6D857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5678857" y="2838410"/>
            <a:ext cx="3544842" cy="1274769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940B04F-C345-04CB-1E24-0A5B0462B8AA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5724634" y="4215397"/>
            <a:ext cx="3499059" cy="671531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eft Brace 2">
            <a:extLst>
              <a:ext uri="{FF2B5EF4-FFF2-40B4-BE49-F238E27FC236}">
                <a16:creationId xmlns:a16="http://schemas.microsoft.com/office/drawing/2014/main" id="{C1FD1EB5-8278-EDB0-2BA6-22E0EFFFFC24}"/>
              </a:ext>
            </a:extLst>
          </p:cNvPr>
          <p:cNvSpPr/>
          <p:nvPr/>
        </p:nvSpPr>
        <p:spPr>
          <a:xfrm rot="16200000">
            <a:off x="7260794" y="5304807"/>
            <a:ext cx="463750" cy="8275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6DED1F6-DC99-2E0E-6CD7-6F6F33A981FA}"/>
              </a:ext>
            </a:extLst>
          </p:cNvPr>
          <p:cNvSpPr/>
          <p:nvPr/>
        </p:nvSpPr>
        <p:spPr>
          <a:xfrm rot="16200000">
            <a:off x="9282932" y="5253437"/>
            <a:ext cx="463750" cy="8275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8F345-50EF-15F0-2ACE-1CA0B22C1263}"/>
              </a:ext>
            </a:extLst>
          </p:cNvPr>
          <p:cNvSpPr txBox="1"/>
          <p:nvPr/>
        </p:nvSpPr>
        <p:spPr>
          <a:xfrm>
            <a:off x="6826947" y="6014957"/>
            <a:ext cx="1302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Family « 1 »</a:t>
            </a:r>
          </a:p>
          <a:p>
            <a:r>
              <a:rPr lang="fr-FR" dirty="0"/>
              <a:t>For A,B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DA3A12-B760-0FEB-CF34-5963DDF9CD13}"/>
              </a:ext>
            </a:extLst>
          </p:cNvPr>
          <p:cNvSpPr txBox="1"/>
          <p:nvPr/>
        </p:nvSpPr>
        <p:spPr>
          <a:xfrm>
            <a:off x="8937173" y="6014957"/>
            <a:ext cx="1302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Family « 2 »</a:t>
            </a:r>
          </a:p>
          <a:p>
            <a:r>
              <a:rPr lang="fr-FR" dirty="0"/>
              <a:t>For A,B</a:t>
            </a:r>
          </a:p>
        </p:txBody>
      </p:sp>
    </p:spTree>
    <p:extLst>
      <p:ext uri="{BB962C8B-B14F-4D97-AF65-F5344CB8AC3E}">
        <p14:creationId xmlns:p14="http://schemas.microsoft.com/office/powerpoint/2010/main" val="1647127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2431</Words>
  <Application>Microsoft Office PowerPoint</Application>
  <PresentationFormat>Widescreen</PresentationFormat>
  <Paragraphs>460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7" baseType="lpstr">
      <vt:lpstr>Arial</vt:lpstr>
      <vt:lpstr>Calibri</vt:lpstr>
      <vt:lpstr>Calibri Light</vt:lpstr>
      <vt:lpstr>Symbol</vt:lpstr>
      <vt:lpstr>Office Theme</vt:lpstr>
      <vt:lpstr>Design Patterns Glossary</vt:lpstr>
      <vt:lpstr>Reminder UML</vt:lpstr>
      <vt:lpstr>Fundamental Principle : SOLID https://en.wikipedia.org/wiki/SOLID</vt:lpstr>
      <vt:lpstr>Inheritance Principle</vt:lpstr>
      <vt:lpstr>3 Categories of Design Patterns</vt:lpstr>
      <vt:lpstr>Part 1 : Creational Patterns</vt:lpstr>
      <vt:lpstr>Creational Patterns..(Wikipedia) https://en.wikipedia.org/wiki/Software_design_pattern</vt:lpstr>
      <vt:lpstr>Abstract Factory Kit</vt:lpstr>
      <vt:lpstr>Abstract Factory Kit</vt:lpstr>
      <vt:lpstr>Example AbstractFactory Kit</vt:lpstr>
      <vt:lpstr>Builder</vt:lpstr>
      <vt:lpstr>@Builder in Lombok temporary object for building an immutable one</vt:lpstr>
      <vt:lpstr>Sample @Builder usage</vt:lpstr>
      <vt:lpstr>Factory Method</vt:lpstr>
      <vt:lpstr>Synonyms</vt:lpstr>
      <vt:lpstr>Example</vt:lpstr>
      <vt:lpstr>Prototype</vt:lpstr>
      <vt:lpstr>Dependency Injection</vt:lpstr>
      <vt:lpstr>Example</vt:lpstr>
      <vt:lpstr>Part 2 : Structural Patterns </vt:lpstr>
      <vt:lpstr>PowerPoint Presentation</vt:lpstr>
      <vt:lpstr>Adapter</vt:lpstr>
      <vt:lpstr>Example … travelling</vt:lpstr>
      <vt:lpstr>Example … in compiler</vt:lpstr>
      <vt:lpstr>Bridge</vt:lpstr>
      <vt:lpstr>Synonym</vt:lpstr>
      <vt:lpstr>Composite</vt:lpstr>
      <vt:lpstr>Example of Composite:  a « Group » of graphical elements  is itself a graphical element </vt:lpstr>
      <vt:lpstr>Examples of Composite</vt:lpstr>
      <vt:lpstr>Decorator</vt:lpstr>
      <vt:lpstr>Example Decorator</vt:lpstr>
      <vt:lpstr>Proxy</vt:lpstr>
      <vt:lpstr>Synonyms</vt:lpstr>
      <vt:lpstr>Example http Proxy in networks..</vt:lpstr>
      <vt:lpstr>Facade</vt:lpstr>
      <vt:lpstr>Examples … Network protocol layers</vt:lpstr>
      <vt:lpstr>Part 3 : Behavioral Patterns</vt:lpstr>
      <vt:lpstr>PowerPoint Presentation</vt:lpstr>
      <vt:lpstr>Chain of Responsability</vt:lpstr>
      <vt:lpstr>Command</vt:lpstr>
      <vt:lpstr>Interpreter</vt:lpstr>
      <vt:lpstr>Example of Interpreter : Math Expression</vt:lpstr>
      <vt:lpstr>Iterator</vt:lpstr>
      <vt:lpstr>Mediator</vt:lpstr>
      <vt:lpstr>Memento</vt:lpstr>
      <vt:lpstr>Observer</vt:lpstr>
      <vt:lpstr>Synonyms:</vt:lpstr>
      <vt:lpstr>State</vt:lpstr>
      <vt:lpstr>Example State 1 class per state Automaton (Deterministe) Finite State Machine ((D)FSM, FSA)</vt:lpstr>
      <vt:lpstr>Strategy</vt:lpstr>
      <vt:lpstr>Template Method</vt:lpstr>
      <vt:lpstr>Visitor</vt:lpstr>
      <vt:lpstr>Example Visitor</vt:lpstr>
      <vt:lpstr>Using Visitor ..</vt:lpstr>
      <vt:lpstr>Note on Visitor</vt:lpstr>
      <vt:lpstr>Fluent Interface </vt:lpstr>
      <vt:lpstr>Example Fluent Interface: lombok @Builder</vt:lpstr>
      <vt:lpstr>Example Fluent interfaces… Springboot conf https://spring.io/blog/2019/11/21/spring-security-lambda-dsl </vt:lpstr>
      <vt:lpstr>SpringBoot also use DSL + Callback …simpler no push / pop context  (cf « .and() »)</vt:lpstr>
      <vt:lpstr>How many design patterns in previous Slide?</vt:lpstr>
      <vt:lpstr>HINTS … Design pattern…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 Summary</dc:title>
  <dc:creator>arnaud.nauwynck@gmail.com</dc:creator>
  <cp:lastModifiedBy>NAUWYNCK Arnaud</cp:lastModifiedBy>
  <cp:revision>70</cp:revision>
  <dcterms:created xsi:type="dcterms:W3CDTF">2023-01-31T00:02:19Z</dcterms:created>
  <dcterms:modified xsi:type="dcterms:W3CDTF">2023-02-23T22:43:49Z</dcterms:modified>
</cp:coreProperties>
</file>

<file path=docProps/thumbnail.jpeg>
</file>